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76" r:id="rId5"/>
    <p:sldId id="259" r:id="rId6"/>
    <p:sldId id="272" r:id="rId7"/>
    <p:sldId id="273" r:id="rId8"/>
    <p:sldId id="274" r:id="rId9"/>
    <p:sldId id="275" r:id="rId10"/>
    <p:sldId id="260" r:id="rId11"/>
    <p:sldId id="263" r:id="rId12"/>
    <p:sldId id="261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@path_Ellipse 9 (Stroke)-2050&amp;12778"/>
          <p:cNvSpPr/>
          <p:nvPr>
            <p:custDataLst>
              <p:tags r:id="rId2"/>
            </p:custDataLst>
          </p:nvPr>
        </p:nvSpPr>
        <p:spPr>
          <a:xfrm>
            <a:off x="9144000" y="0"/>
            <a:ext cx="3044952" cy="4014216"/>
          </a:xfrm>
          <a:custGeom>
            <a:avLst/>
            <a:gdLst/>
            <a:ahLst/>
            <a:cxnLst/>
            <a:rect l="l" t="t" r="r" b="b"/>
            <a:pathLst>
              <a:path w="3044952" h="4014216">
                <a:moveTo>
                  <a:pt x="694944" y="0"/>
                </a:moveTo>
                <a:cubicBezTo>
                  <a:pt x="576072" y="301752"/>
                  <a:pt x="512064" y="621792"/>
                  <a:pt x="512064" y="969264"/>
                </a:cubicBezTo>
                <a:cubicBezTo>
                  <a:pt x="512064" y="2368296"/>
                  <a:pt x="1645920" y="3502152"/>
                  <a:pt x="3044952" y="3502152"/>
                </a:cubicBezTo>
                <a:lnTo>
                  <a:pt x="3044952" y="4014216"/>
                </a:lnTo>
                <a:cubicBezTo>
                  <a:pt x="1362456" y="4014216"/>
                  <a:pt x="0" y="2651760"/>
                  <a:pt x="0" y="969264"/>
                </a:cubicBezTo>
                <a:cubicBezTo>
                  <a:pt x="0" y="630936"/>
                  <a:pt x="54864" y="301752"/>
                  <a:pt x="155448" y="0"/>
                </a:cubicBezTo>
                <a:lnTo>
                  <a:pt x="694944" y="0"/>
                </a:ln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Ellipse 3 (Stroke)_#color-2050&amp;12715"/>
          <p:cNvSpPr/>
          <p:nvPr>
            <p:custDataLst>
              <p:tags r:id="rId3"/>
            </p:custDataLst>
          </p:nvPr>
        </p:nvSpPr>
        <p:spPr>
          <a:xfrm>
            <a:off x="6184392" y="1938528"/>
            <a:ext cx="6007608" cy="4919472"/>
          </a:xfrm>
          <a:custGeom>
            <a:avLst/>
            <a:gdLst/>
            <a:ahLst/>
            <a:cxnLst/>
            <a:rect l="l" t="t" r="r" b="b"/>
            <a:pathLst>
              <a:path w="6007608" h="4919472">
                <a:moveTo>
                  <a:pt x="6007608" y="640080"/>
                </a:moveTo>
                <a:cubicBezTo>
                  <a:pt x="5394960" y="237744"/>
                  <a:pt x="4663440" y="0"/>
                  <a:pt x="3877056" y="0"/>
                </a:cubicBezTo>
                <a:cubicBezTo>
                  <a:pt x="1737360" y="0"/>
                  <a:pt x="0" y="1737360"/>
                  <a:pt x="0" y="3877056"/>
                </a:cubicBezTo>
                <a:cubicBezTo>
                  <a:pt x="0" y="4233672"/>
                  <a:pt x="45720" y="4581144"/>
                  <a:pt x="137160" y="4919472"/>
                </a:cubicBezTo>
                <a:lnTo>
                  <a:pt x="676656" y="4919472"/>
                </a:lnTo>
                <a:cubicBezTo>
                  <a:pt x="566928" y="4590288"/>
                  <a:pt x="512064" y="4233672"/>
                  <a:pt x="512064" y="3877056"/>
                </a:cubicBezTo>
                <a:cubicBezTo>
                  <a:pt x="512064" y="2011680"/>
                  <a:pt x="2011680" y="512064"/>
                  <a:pt x="3877056" y="512064"/>
                </a:cubicBezTo>
                <a:cubicBezTo>
                  <a:pt x="4681728" y="512064"/>
                  <a:pt x="5422392" y="795528"/>
                  <a:pt x="6007608" y="1271016"/>
                </a:cubicBezTo>
                <a:lnTo>
                  <a:pt x="6007608" y="64008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11" name="Ellipse 8 (Stroke)_#color-2050&amp;12718"/>
          <p:cNvSpPr/>
          <p:nvPr>
            <p:custDataLst>
              <p:tags r:id="rId4"/>
            </p:custDataLst>
          </p:nvPr>
        </p:nvSpPr>
        <p:spPr>
          <a:xfrm>
            <a:off x="5312664" y="4581144"/>
            <a:ext cx="630936" cy="1984248"/>
          </a:xfrm>
          <a:custGeom>
            <a:avLst/>
            <a:gdLst/>
            <a:ahLst/>
            <a:cxnLst/>
            <a:rect l="l" t="t" r="r" b="b"/>
            <a:pathLst>
              <a:path w="630936" h="1984248">
                <a:moveTo>
                  <a:pt x="438912" y="9144"/>
                </a:moveTo>
                <a:cubicBezTo>
                  <a:pt x="576072" y="45720"/>
                  <a:pt x="658368" y="182880"/>
                  <a:pt x="621792" y="320040"/>
                </a:cubicBezTo>
                <a:cubicBezTo>
                  <a:pt x="512064" y="749808"/>
                  <a:pt x="475488" y="1216152"/>
                  <a:pt x="539496" y="1691640"/>
                </a:cubicBezTo>
                <a:cubicBezTo>
                  <a:pt x="557784" y="1828800"/>
                  <a:pt x="457200" y="1956816"/>
                  <a:pt x="320040" y="1975104"/>
                </a:cubicBezTo>
                <a:cubicBezTo>
                  <a:pt x="182880" y="1993392"/>
                  <a:pt x="54864" y="1901952"/>
                  <a:pt x="36576" y="1755648"/>
                </a:cubicBezTo>
                <a:cubicBezTo>
                  <a:pt x="-36576" y="1216152"/>
                  <a:pt x="0" y="685800"/>
                  <a:pt x="128016" y="192024"/>
                </a:cubicBezTo>
                <a:cubicBezTo>
                  <a:pt x="164592" y="54864"/>
                  <a:pt x="301752" y="-27432"/>
                  <a:pt x="438912" y="9144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2" name="Ellipse 4 (Stroke)_#color_$accent2_$accent2-2050&amp;12721"/>
          <p:cNvSpPr/>
          <p:nvPr>
            <p:custDataLst>
              <p:tags r:id="rId5"/>
            </p:custDataLst>
          </p:nvPr>
        </p:nvSpPr>
        <p:spPr>
          <a:xfrm>
            <a:off x="6739128" y="1947672"/>
            <a:ext cx="5449824" cy="2194560"/>
          </a:xfrm>
          <a:custGeom>
            <a:avLst/>
            <a:gdLst/>
            <a:ahLst/>
            <a:cxnLst/>
            <a:rect l="l" t="t" r="r" b="b"/>
            <a:pathLst>
              <a:path w="5449824" h="2194560">
                <a:moveTo>
                  <a:pt x="5449824" y="640080"/>
                </a:moveTo>
                <a:lnTo>
                  <a:pt x="5449824" y="1280160"/>
                </a:lnTo>
                <a:cubicBezTo>
                  <a:pt x="4864608" y="795528"/>
                  <a:pt x="4123944" y="512064"/>
                  <a:pt x="3310128" y="512064"/>
                </a:cubicBezTo>
                <a:cubicBezTo>
                  <a:pt x="2112264" y="512064"/>
                  <a:pt x="1060704" y="1133856"/>
                  <a:pt x="466344" y="2075688"/>
                </a:cubicBezTo>
                <a:cubicBezTo>
                  <a:pt x="393192" y="2194560"/>
                  <a:pt x="237744" y="2221992"/>
                  <a:pt x="118872" y="2148840"/>
                </a:cubicBezTo>
                <a:cubicBezTo>
                  <a:pt x="0" y="2075688"/>
                  <a:pt x="-36576" y="1920240"/>
                  <a:pt x="36576" y="1801368"/>
                </a:cubicBezTo>
                <a:cubicBezTo>
                  <a:pt x="722376" y="722376"/>
                  <a:pt x="1929384" y="0"/>
                  <a:pt x="3310128" y="0"/>
                </a:cubicBezTo>
                <a:cubicBezTo>
                  <a:pt x="4096512" y="0"/>
                  <a:pt x="4837176" y="237744"/>
                  <a:pt x="5449824" y="640080"/>
                </a:cubicBezTo>
              </a:path>
            </a:pathLst>
          </a:custGeom>
          <a:gradFill>
            <a:gsLst>
              <a:gs pos="0">
                <a:schemeClr val="accent1">
                  <a:lumMod val="75000"/>
                  <a:alpha val="70000"/>
                </a:schemeClr>
              </a:gs>
              <a:gs pos="70313">
                <a:schemeClr val="accent2">
                  <a:alpha val="0"/>
                </a:schemeClr>
              </a:gs>
            </a:gsLst>
            <a:lin ang="7467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Ellipse 10 (Stroke)_#color-2050&amp;12724"/>
          <p:cNvSpPr/>
          <p:nvPr>
            <p:custDataLst>
              <p:tags r:id="rId6"/>
            </p:custDataLst>
          </p:nvPr>
        </p:nvSpPr>
        <p:spPr>
          <a:xfrm>
            <a:off x="0" y="0"/>
            <a:ext cx="1746504" cy="1655064"/>
          </a:xfrm>
          <a:custGeom>
            <a:avLst/>
            <a:gdLst/>
            <a:ahLst/>
            <a:cxnLst/>
            <a:rect l="l" t="t" r="r" b="b"/>
            <a:pathLst>
              <a:path w="1746504" h="1655064">
                <a:moveTo>
                  <a:pt x="0" y="1133856"/>
                </a:moveTo>
                <a:cubicBezTo>
                  <a:pt x="384048" y="1051560"/>
                  <a:pt x="731520" y="841248"/>
                  <a:pt x="978408" y="502920"/>
                </a:cubicBezTo>
                <a:cubicBezTo>
                  <a:pt x="1088136" y="347472"/>
                  <a:pt x="1170432" y="173736"/>
                  <a:pt x="1216152" y="0"/>
                </a:cubicBezTo>
                <a:lnTo>
                  <a:pt x="1746504" y="0"/>
                </a:lnTo>
                <a:cubicBezTo>
                  <a:pt x="1682496" y="274320"/>
                  <a:pt x="1563624" y="548640"/>
                  <a:pt x="1389888" y="795528"/>
                </a:cubicBezTo>
                <a:cubicBezTo>
                  <a:pt x="1042416" y="1271016"/>
                  <a:pt x="539496" y="1563624"/>
                  <a:pt x="0" y="1655064"/>
                </a:cubicBezTo>
                <a:lnTo>
                  <a:pt x="0" y="1133856"/>
                </a:lnTo>
              </a:path>
            </a:pathLst>
          </a:custGeom>
          <a:solidFill>
            <a:schemeClr val="accent1">
              <a:alpha val="10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873125" y="1811020"/>
            <a:ext cx="5765800" cy="2076450"/>
          </a:xfr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tx1"/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38200" y="4229100"/>
            <a:ext cx="2654935" cy="6064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lt"/>
                <a:ea typeface="+mn-lt"/>
                <a:cs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_#color-2050&amp;12433"/>
          <p:cNvSpPr/>
          <p:nvPr>
            <p:custDataLst>
              <p:tags r:id="rId2"/>
            </p:custDataLst>
          </p:nvPr>
        </p:nvSpPr>
        <p:spPr>
          <a:xfrm>
            <a:off x="0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15" name="Ellipse 3_#color_$lt1_$lt1-2050&amp;12754"/>
          <p:cNvSpPr/>
          <p:nvPr>
            <p:custDataLst>
              <p:tags r:id="rId3"/>
            </p:custDataLst>
          </p:nvPr>
        </p:nvSpPr>
        <p:spPr>
          <a:xfrm>
            <a:off x="8891016" y="0"/>
            <a:ext cx="3300984" cy="3877056"/>
          </a:xfrm>
          <a:custGeom>
            <a:avLst/>
            <a:gdLst/>
            <a:ahLst/>
            <a:cxnLst/>
            <a:rect l="l" t="t" r="r" b="b"/>
            <a:pathLst>
              <a:path w="3300984" h="3877056">
                <a:moveTo>
                  <a:pt x="512064" y="0"/>
                </a:moveTo>
                <a:lnTo>
                  <a:pt x="0" y="0"/>
                </a:lnTo>
                <a:cubicBezTo>
                  <a:pt x="-27432" y="1920240"/>
                  <a:pt x="1380744" y="3584448"/>
                  <a:pt x="3300984" y="3877056"/>
                </a:cubicBezTo>
                <a:lnTo>
                  <a:pt x="3300984" y="3355848"/>
                </a:lnTo>
                <a:cubicBezTo>
                  <a:pt x="1664208" y="3081528"/>
                  <a:pt x="484632" y="1645920"/>
                  <a:pt x="512064" y="0"/>
                </a:cubicBezTo>
              </a:path>
            </a:pathLst>
          </a:custGeom>
          <a:gradFill>
            <a:gsLst>
              <a:gs pos="69000">
                <a:srgbClr val="FFFFFF">
                  <a:alpha val="100000"/>
                </a:srgbClr>
              </a:gs>
              <a:gs pos="82000">
                <a:schemeClr val="lt1">
                  <a:alpha val="0"/>
                </a:schemeClr>
              </a:gs>
              <a:gs pos="0">
                <a:schemeClr val="lt1">
                  <a:alpha val="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6" name="Ellipse 4 (Stroke)_#color_$lt1_$accent1-2050&amp;12757"/>
          <p:cNvSpPr/>
          <p:nvPr>
            <p:custDataLst>
              <p:tags r:id="rId4"/>
            </p:custDataLst>
          </p:nvPr>
        </p:nvSpPr>
        <p:spPr>
          <a:xfrm>
            <a:off x="9262872" y="1389888"/>
            <a:ext cx="2926080" cy="2478024"/>
          </a:xfrm>
          <a:custGeom>
            <a:avLst/>
            <a:gdLst/>
            <a:ahLst/>
            <a:cxnLst/>
            <a:rect l="l" t="t" r="r" b="b"/>
            <a:pathLst>
              <a:path w="2926080" h="2478024">
                <a:moveTo>
                  <a:pt x="2926080" y="2478024"/>
                </a:moveTo>
                <a:lnTo>
                  <a:pt x="2926080" y="1965960"/>
                </a:lnTo>
                <a:cubicBezTo>
                  <a:pt x="1837944" y="1783080"/>
                  <a:pt x="941832" y="1078992"/>
                  <a:pt x="484632" y="137160"/>
                </a:cubicBezTo>
                <a:cubicBezTo>
                  <a:pt x="420624" y="18288"/>
                  <a:pt x="265176" y="-36576"/>
                  <a:pt x="137160" y="27432"/>
                </a:cubicBezTo>
                <a:cubicBezTo>
                  <a:pt x="18288" y="91440"/>
                  <a:pt x="-36576" y="237744"/>
                  <a:pt x="27432" y="365760"/>
                </a:cubicBezTo>
                <a:cubicBezTo>
                  <a:pt x="566928" y="1472184"/>
                  <a:pt x="1627632" y="2286000"/>
                  <a:pt x="2926080" y="2478024"/>
                </a:cubicBezTo>
              </a:path>
            </a:pathLst>
          </a:custGeom>
          <a:gradFill>
            <a:gsLst>
              <a:gs pos="0">
                <a:schemeClr val="lt1">
                  <a:alpha val="8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7467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" name="Ellipse 8 (Stroke)_#color-2050&amp;12760"/>
          <p:cNvSpPr/>
          <p:nvPr>
            <p:custDataLst>
              <p:tags r:id="rId5"/>
            </p:custDataLst>
          </p:nvPr>
        </p:nvSpPr>
        <p:spPr>
          <a:xfrm>
            <a:off x="10716768" y="3822192"/>
            <a:ext cx="1472184" cy="841248"/>
          </a:xfrm>
          <a:custGeom>
            <a:avLst/>
            <a:gdLst/>
            <a:ahLst/>
            <a:cxnLst/>
            <a:rect l="l" t="t" r="r" b="b"/>
            <a:pathLst>
              <a:path w="1472184" h="841248">
                <a:moveTo>
                  <a:pt x="1472184" y="329184"/>
                </a:moveTo>
                <a:lnTo>
                  <a:pt x="1472184" y="841248"/>
                </a:lnTo>
                <a:cubicBezTo>
                  <a:pt x="1005840" y="795528"/>
                  <a:pt x="557784" y="676656"/>
                  <a:pt x="146304" y="484632"/>
                </a:cubicBezTo>
                <a:cubicBezTo>
                  <a:pt x="18288" y="429768"/>
                  <a:pt x="-36576" y="274320"/>
                  <a:pt x="27432" y="146304"/>
                </a:cubicBezTo>
                <a:cubicBezTo>
                  <a:pt x="82296" y="18288"/>
                  <a:pt x="237744" y="-36576"/>
                  <a:pt x="356616" y="27432"/>
                </a:cubicBezTo>
                <a:cubicBezTo>
                  <a:pt x="704088" y="182880"/>
                  <a:pt x="1078992" y="292608"/>
                  <a:pt x="1472184" y="329184"/>
                </a:cubicBezTo>
              </a:path>
            </a:pathLst>
          </a:custGeom>
          <a:solidFill>
            <a:schemeClr val="lt1">
              <a:alpha val="40000"/>
            </a:schemeClr>
          </a:solidFill>
        </p:spPr>
      </p:sp>
      <p:sp>
        <p:nvSpPr>
          <p:cNvPr id="19" name="Ellipse 9_#color-2050&amp;12763"/>
          <p:cNvSpPr/>
          <p:nvPr>
            <p:custDataLst>
              <p:tags r:id="rId6"/>
            </p:custDataLst>
          </p:nvPr>
        </p:nvSpPr>
        <p:spPr>
          <a:xfrm>
            <a:off x="0" y="3429000"/>
            <a:ext cx="3255264" cy="3429000"/>
          </a:xfrm>
          <a:custGeom>
            <a:avLst/>
            <a:gdLst/>
            <a:ahLst/>
            <a:cxnLst/>
            <a:rect l="l" t="t" r="r" b="b"/>
            <a:pathLst>
              <a:path w="3255264" h="3429000">
                <a:moveTo>
                  <a:pt x="3227832" y="3429000"/>
                </a:moveTo>
                <a:cubicBezTo>
                  <a:pt x="3246120" y="3300984"/>
                  <a:pt x="3255264" y="3172968"/>
                  <a:pt x="3255264" y="3044952"/>
                </a:cubicBezTo>
                <a:cubicBezTo>
                  <a:pt x="3255264" y="1362456"/>
                  <a:pt x="1883664" y="0"/>
                  <a:pt x="201168" y="0"/>
                </a:cubicBezTo>
                <a:cubicBezTo>
                  <a:pt x="137160" y="0"/>
                  <a:pt x="64008" y="0"/>
                  <a:pt x="0" y="9144"/>
                </a:cubicBezTo>
                <a:lnTo>
                  <a:pt x="0" y="512064"/>
                </a:lnTo>
                <a:cubicBezTo>
                  <a:pt x="64008" y="512064"/>
                  <a:pt x="137160" y="512064"/>
                  <a:pt x="201168" y="512064"/>
                </a:cubicBezTo>
                <a:cubicBezTo>
                  <a:pt x="1609344" y="512064"/>
                  <a:pt x="2743200" y="1645920"/>
                  <a:pt x="2743200" y="3044952"/>
                </a:cubicBezTo>
                <a:cubicBezTo>
                  <a:pt x="2743200" y="3172968"/>
                  <a:pt x="2734056" y="3300984"/>
                  <a:pt x="2715768" y="3429000"/>
                </a:cubicBezTo>
                <a:lnTo>
                  <a:pt x="3227832" y="3429000"/>
                </a:lnTo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838200" y="457200"/>
            <a:ext cx="10515000" cy="29988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lt1">
                    <a:lumMod val="100000"/>
                  </a:schemeClr>
                </a:solidFill>
                <a:latin typeface="+mj-lt"/>
                <a:ea typeface="+mj-lt"/>
                <a:cs typeface="+mj-lt"/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38200" y="3908350"/>
            <a:ext cx="10515000" cy="1240560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+mn-lt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75 (Stroke)_#color-2050&amp;12727"/>
          <p:cNvSpPr/>
          <p:nvPr>
            <p:custDataLst>
              <p:tags r:id="rId2"/>
            </p:custDataLst>
          </p:nvPr>
        </p:nvSpPr>
        <p:spPr>
          <a:xfrm>
            <a:off x="3282696" y="0"/>
            <a:ext cx="2304288" cy="6858000"/>
          </a:xfrm>
          <a:custGeom>
            <a:avLst/>
            <a:gdLst/>
            <a:ahLst/>
            <a:cxnLst/>
            <a:rect l="l" t="t" r="r" b="b"/>
            <a:pathLst>
              <a:path w="2304288" h="6858000">
                <a:moveTo>
                  <a:pt x="0" y="6858000"/>
                </a:moveTo>
                <a:lnTo>
                  <a:pt x="813816" y="6858000"/>
                </a:lnTo>
                <a:cubicBezTo>
                  <a:pt x="1728216" y="6007608"/>
                  <a:pt x="2304288" y="4782312"/>
                  <a:pt x="2304288" y="3429000"/>
                </a:cubicBezTo>
                <a:cubicBezTo>
                  <a:pt x="2304288" y="2075688"/>
                  <a:pt x="1728216" y="850392"/>
                  <a:pt x="813816" y="0"/>
                </a:cubicBezTo>
                <a:lnTo>
                  <a:pt x="0" y="0"/>
                </a:lnTo>
                <a:cubicBezTo>
                  <a:pt x="1088136" y="749808"/>
                  <a:pt x="1801368" y="2011680"/>
                  <a:pt x="1801368" y="3429000"/>
                </a:cubicBezTo>
                <a:cubicBezTo>
                  <a:pt x="1801368" y="4846320"/>
                  <a:pt x="1088136" y="6108192"/>
                  <a:pt x="0" y="6858000"/>
                </a:cubicBezTo>
              </a:path>
            </a:pathLst>
          </a:custGeom>
          <a:solidFill>
            <a:schemeClr val="accent1">
              <a:alpha val="10000"/>
            </a:schemeClr>
          </a:solidFill>
        </p:spPr>
      </p:sp>
      <p:sp>
        <p:nvSpPr>
          <p:cNvPr id="5" name="Ellipse 3 (Stroke)_#color-2050&amp;12730"/>
          <p:cNvSpPr/>
          <p:nvPr>
            <p:custDataLst>
              <p:tags r:id="rId3"/>
            </p:custDataLst>
          </p:nvPr>
        </p:nvSpPr>
        <p:spPr>
          <a:xfrm>
            <a:off x="0" y="0"/>
            <a:ext cx="4672584" cy="6858000"/>
          </a:xfrm>
          <a:custGeom>
            <a:avLst/>
            <a:gdLst/>
            <a:ahLst/>
            <a:cxnLst/>
            <a:rect l="l" t="t" r="r" b="b"/>
            <a:pathLst>
              <a:path w="4672584" h="6858000">
                <a:moveTo>
                  <a:pt x="0" y="6848856"/>
                </a:moveTo>
                <a:lnTo>
                  <a:pt x="0" y="6858000"/>
                </a:lnTo>
                <a:lnTo>
                  <a:pt x="45720" y="6858000"/>
                </a:lnTo>
                <a:cubicBezTo>
                  <a:pt x="27432" y="6858000"/>
                  <a:pt x="18288" y="6848856"/>
                  <a:pt x="0" y="6848856"/>
                </a:cubicBezTo>
                <a:moveTo>
                  <a:pt x="1261872" y="6858000"/>
                </a:moveTo>
                <a:cubicBezTo>
                  <a:pt x="1463040" y="6821424"/>
                  <a:pt x="1664208" y="6766560"/>
                  <a:pt x="1856232" y="6693408"/>
                </a:cubicBezTo>
                <a:cubicBezTo>
                  <a:pt x="3666744" y="6035040"/>
                  <a:pt x="4590288" y="4032504"/>
                  <a:pt x="3931920" y="2221992"/>
                </a:cubicBezTo>
                <a:cubicBezTo>
                  <a:pt x="3493008" y="1033272"/>
                  <a:pt x="2478024" y="228600"/>
                  <a:pt x="1316736" y="0"/>
                </a:cubicBezTo>
                <a:lnTo>
                  <a:pt x="2752344" y="0"/>
                </a:lnTo>
                <a:cubicBezTo>
                  <a:pt x="3493008" y="457200"/>
                  <a:pt x="4096512" y="1152144"/>
                  <a:pt x="4425696" y="2039112"/>
                </a:cubicBezTo>
                <a:cubicBezTo>
                  <a:pt x="5093208" y="3877056"/>
                  <a:pt x="4343400" y="5888736"/>
                  <a:pt x="2734056" y="6858000"/>
                </a:cubicBezTo>
                <a:lnTo>
                  <a:pt x="1261872" y="685800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6" name="Ellipse 4 (Stroke)_#color_$accent2_$accent2-2050&amp;12733"/>
          <p:cNvSpPr/>
          <p:nvPr>
            <p:custDataLst>
              <p:tags r:id="rId4"/>
            </p:custDataLst>
          </p:nvPr>
        </p:nvSpPr>
        <p:spPr>
          <a:xfrm>
            <a:off x="0" y="3959352"/>
            <a:ext cx="4581144" cy="2898648"/>
          </a:xfrm>
          <a:custGeom>
            <a:avLst/>
            <a:gdLst/>
            <a:ahLst/>
            <a:cxnLst/>
            <a:rect l="l" t="t" r="r" b="b"/>
            <a:pathLst>
              <a:path w="4581144" h="2898648">
                <a:moveTo>
                  <a:pt x="4078224" y="201168"/>
                </a:moveTo>
                <a:cubicBezTo>
                  <a:pt x="3831336" y="1335024"/>
                  <a:pt x="3035808" y="2313432"/>
                  <a:pt x="1865376" y="2743200"/>
                </a:cubicBezTo>
                <a:cubicBezTo>
                  <a:pt x="1682496" y="2807208"/>
                  <a:pt x="1499616" y="2862072"/>
                  <a:pt x="1307592" y="2898648"/>
                </a:cubicBezTo>
                <a:lnTo>
                  <a:pt x="2715768" y="2898648"/>
                </a:lnTo>
                <a:cubicBezTo>
                  <a:pt x="3685032" y="2322576"/>
                  <a:pt x="4343400" y="1371600"/>
                  <a:pt x="4572000" y="310896"/>
                </a:cubicBezTo>
                <a:cubicBezTo>
                  <a:pt x="4599432" y="173736"/>
                  <a:pt x="4517136" y="36576"/>
                  <a:pt x="4379976" y="9144"/>
                </a:cubicBezTo>
                <a:cubicBezTo>
                  <a:pt x="4242816" y="-27432"/>
                  <a:pt x="4105656" y="64008"/>
                  <a:pt x="4078224" y="201168"/>
                </a:cubicBezTo>
                <a:moveTo>
                  <a:pt x="9144" y="2898648"/>
                </a:moveTo>
                <a:cubicBezTo>
                  <a:pt x="9144" y="2898648"/>
                  <a:pt x="0" y="2898648"/>
                  <a:pt x="0" y="2898648"/>
                </a:cubicBezTo>
                <a:lnTo>
                  <a:pt x="0" y="2898648"/>
                </a:lnTo>
                <a:lnTo>
                  <a:pt x="9144" y="2898648"/>
                </a:lnTo>
              </a:path>
            </a:pathLst>
          </a:custGeom>
          <a:gradFill>
            <a:gsLst>
              <a:gs pos="100000">
                <a:schemeClr val="accent1">
                  <a:lumMod val="75000"/>
                  <a:alpha val="70000"/>
                </a:schemeClr>
              </a:gs>
              <a:gs pos="73000">
                <a:schemeClr val="accent2"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47525" y="2772441"/>
            <a:ext cx="2658015" cy="1313212"/>
          </a:xfrm>
        </p:spPr>
        <p:txBody>
          <a:bodyPr wrap="square" anchor="ctr" anchorCtr="0">
            <a:normAutofit/>
          </a:bodyPr>
          <a:lstStyle>
            <a:lvl1pPr>
              <a:defRPr sz="4800"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_#color-2050&amp;12358"/>
          <p:cNvSpPr/>
          <p:nvPr>
            <p:custDataLst>
              <p:tags r:id="rId2"/>
            </p:custDataLst>
          </p:nvPr>
        </p:nvSpPr>
        <p:spPr>
          <a:xfrm>
            <a:off x="1524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9" name="Ellipse 5 (Stroke)_#color-2050&amp;12736"/>
          <p:cNvSpPr/>
          <p:nvPr>
            <p:custDataLst>
              <p:tags r:id="rId3"/>
            </p:custDataLst>
          </p:nvPr>
        </p:nvSpPr>
        <p:spPr>
          <a:xfrm>
            <a:off x="0" y="0"/>
            <a:ext cx="4142232" cy="4544568"/>
          </a:xfrm>
          <a:custGeom>
            <a:avLst/>
            <a:gdLst/>
            <a:ahLst/>
            <a:cxnLst/>
            <a:rect l="l" t="t" r="r" b="b"/>
            <a:pathLst>
              <a:path w="4142232" h="4544568">
                <a:moveTo>
                  <a:pt x="0" y="4032504"/>
                </a:moveTo>
                <a:cubicBezTo>
                  <a:pt x="91440" y="4032504"/>
                  <a:pt x="173736" y="4041648"/>
                  <a:pt x="265176" y="4041648"/>
                </a:cubicBezTo>
                <a:cubicBezTo>
                  <a:pt x="2121408" y="4041648"/>
                  <a:pt x="3630168" y="2532888"/>
                  <a:pt x="3630168" y="676656"/>
                </a:cubicBezTo>
                <a:cubicBezTo>
                  <a:pt x="3630168" y="438912"/>
                  <a:pt x="3611880" y="219456"/>
                  <a:pt x="3566160" y="0"/>
                </a:cubicBezTo>
                <a:lnTo>
                  <a:pt x="4078224" y="0"/>
                </a:lnTo>
                <a:cubicBezTo>
                  <a:pt x="4123944" y="219456"/>
                  <a:pt x="4142232" y="448056"/>
                  <a:pt x="4142232" y="676656"/>
                </a:cubicBezTo>
                <a:cubicBezTo>
                  <a:pt x="4142232" y="2816352"/>
                  <a:pt x="2404872" y="4544568"/>
                  <a:pt x="265176" y="4544568"/>
                </a:cubicBezTo>
                <a:cubicBezTo>
                  <a:pt x="173736" y="4544568"/>
                  <a:pt x="91440" y="4544568"/>
                  <a:pt x="0" y="4535424"/>
                </a:cubicBezTo>
                <a:lnTo>
                  <a:pt x="0" y="4032504"/>
                </a:lnTo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</p:spPr>
      </p:sp>
      <p:sp>
        <p:nvSpPr>
          <p:cNvPr id="10" name="Ellipse 3 (Stroke)_#color_$lt1_$lt1-2050&amp;12739"/>
          <p:cNvSpPr/>
          <p:nvPr>
            <p:custDataLst>
              <p:tags r:id="rId4"/>
            </p:custDataLst>
          </p:nvPr>
        </p:nvSpPr>
        <p:spPr>
          <a:xfrm>
            <a:off x="0" y="1399032"/>
            <a:ext cx="6099048" cy="5458968"/>
          </a:xfrm>
          <a:custGeom>
            <a:avLst/>
            <a:gdLst/>
            <a:ahLst/>
            <a:cxnLst/>
            <a:rect l="l" t="t" r="r" b="b"/>
            <a:pathLst>
              <a:path w="6099048" h="5458968">
                <a:moveTo>
                  <a:pt x="5760720" y="5458968"/>
                </a:moveTo>
                <a:cubicBezTo>
                  <a:pt x="5971032" y="4974336"/>
                  <a:pt x="6099048" y="4434840"/>
                  <a:pt x="6099048" y="3877056"/>
                </a:cubicBezTo>
                <a:cubicBezTo>
                  <a:pt x="6099048" y="1737360"/>
                  <a:pt x="4361688" y="0"/>
                  <a:pt x="2221992" y="0"/>
                </a:cubicBezTo>
                <a:cubicBezTo>
                  <a:pt x="1399032" y="0"/>
                  <a:pt x="630936" y="256032"/>
                  <a:pt x="0" y="704088"/>
                </a:cubicBezTo>
                <a:lnTo>
                  <a:pt x="0" y="1344168"/>
                </a:lnTo>
                <a:cubicBezTo>
                  <a:pt x="594360" y="822960"/>
                  <a:pt x="1371600" y="512064"/>
                  <a:pt x="2221992" y="512064"/>
                </a:cubicBezTo>
                <a:cubicBezTo>
                  <a:pt x="4078224" y="512064"/>
                  <a:pt x="5586984" y="2011680"/>
                  <a:pt x="5586984" y="3877056"/>
                </a:cubicBezTo>
                <a:cubicBezTo>
                  <a:pt x="5586984" y="4443984"/>
                  <a:pt x="5440680" y="4992624"/>
                  <a:pt x="5193792" y="5458968"/>
                </a:cubicBezTo>
                <a:lnTo>
                  <a:pt x="5760720" y="5458968"/>
                </a:lnTo>
              </a:path>
            </a:pathLst>
          </a:custGeom>
          <a:gradFill>
            <a:gsLst>
              <a:gs pos="41000">
                <a:schemeClr val="lt1">
                  <a:alpha val="45000"/>
                </a:schemeClr>
              </a:gs>
              <a:gs pos="0">
                <a:srgbClr val="FFFFFF">
                  <a:alpha val="0"/>
                </a:srgbClr>
              </a:gs>
              <a:gs pos="100000">
                <a:schemeClr val="lt1">
                  <a:alpha val="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llipse 4 (Stroke)_#color_$lt1_$accent1-2050&amp;12742"/>
          <p:cNvSpPr/>
          <p:nvPr>
            <p:custDataLst>
              <p:tags r:id="rId5"/>
            </p:custDataLst>
          </p:nvPr>
        </p:nvSpPr>
        <p:spPr>
          <a:xfrm>
            <a:off x="0" y="1399032"/>
            <a:ext cx="5541264" cy="2194560"/>
          </a:xfrm>
          <a:custGeom>
            <a:avLst/>
            <a:gdLst/>
            <a:ahLst/>
            <a:cxnLst/>
            <a:rect l="l" t="t" r="r" b="b"/>
            <a:pathLst>
              <a:path w="5541264" h="2194560">
                <a:moveTo>
                  <a:pt x="0" y="1353312"/>
                </a:moveTo>
                <a:lnTo>
                  <a:pt x="0" y="704088"/>
                </a:lnTo>
                <a:cubicBezTo>
                  <a:pt x="630936" y="265176"/>
                  <a:pt x="1399032" y="0"/>
                  <a:pt x="2231136" y="0"/>
                </a:cubicBezTo>
                <a:cubicBezTo>
                  <a:pt x="3602736" y="0"/>
                  <a:pt x="4809744" y="722376"/>
                  <a:pt x="5495544" y="1801368"/>
                </a:cubicBezTo>
                <a:cubicBezTo>
                  <a:pt x="5568696" y="1920240"/>
                  <a:pt x="5541264" y="2075688"/>
                  <a:pt x="5422392" y="2148840"/>
                </a:cubicBezTo>
                <a:cubicBezTo>
                  <a:pt x="5303520" y="2221992"/>
                  <a:pt x="5148072" y="2194560"/>
                  <a:pt x="5065776" y="2075688"/>
                </a:cubicBezTo>
                <a:cubicBezTo>
                  <a:pt x="4471416" y="1133856"/>
                  <a:pt x="3419856" y="512064"/>
                  <a:pt x="2231136" y="512064"/>
                </a:cubicBezTo>
                <a:cubicBezTo>
                  <a:pt x="1371600" y="512064"/>
                  <a:pt x="594360" y="822960"/>
                  <a:pt x="0" y="1353312"/>
                </a:cubicBezTo>
              </a:path>
            </a:pathLst>
          </a:custGeom>
          <a:gradFill>
            <a:gsLst>
              <a:gs pos="81000">
                <a:schemeClr val="lt1">
                  <a:alpha val="100000"/>
                </a:schemeClr>
              </a:gs>
              <a:gs pos="0">
                <a:schemeClr val="accent1">
                  <a:alpha val="100000"/>
                </a:schemeClr>
              </a:gs>
            </a:gsLst>
            <a:lin ang="7467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27495" y="3136900"/>
            <a:ext cx="4726940" cy="1983105"/>
          </a:xfrm>
        </p:spPr>
        <p:txBody>
          <a:bodyPr wrap="square" anchor="t">
            <a:normAutofit/>
          </a:bodyPr>
          <a:lstStyle>
            <a:lvl1pPr algn="l">
              <a:defRPr sz="45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86410" y="3269650"/>
            <a:ext cx="5126736" cy="2759544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11900" b="1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ea typeface="+mj-lt"/>
                <a:cs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</a:defRPr>
            </a:lvl1pPr>
            <a:lvl2pPr>
              <a:defRPr>
                <a:latin typeface="+mn-lt"/>
                <a:ea typeface="+mn-lt"/>
                <a:cs typeface="+mn-lt"/>
              </a:defRPr>
            </a:lvl2pPr>
            <a:lvl3pPr>
              <a:defRPr>
                <a:latin typeface="+mn-lt"/>
                <a:ea typeface="+mn-lt"/>
                <a:cs typeface="+mn-lt"/>
              </a:defRPr>
            </a:lvl3pPr>
            <a:lvl4pPr>
              <a:defRPr>
                <a:latin typeface="+mn-lt"/>
                <a:ea typeface="+mn-lt"/>
                <a:cs typeface="+mn-lt"/>
              </a:defRPr>
            </a:lvl4pPr>
            <a:lvl5pPr>
              <a:defRPr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8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5 (Stroke)_#color-2050&amp;12748"/>
          <p:cNvSpPr/>
          <p:nvPr>
            <p:custDataLst>
              <p:tags r:id="rId12"/>
            </p:custDataLst>
          </p:nvPr>
        </p:nvSpPr>
        <p:spPr>
          <a:xfrm>
            <a:off x="0" y="0"/>
            <a:ext cx="1746504" cy="1655064"/>
          </a:xfrm>
          <a:custGeom>
            <a:avLst/>
            <a:gdLst/>
            <a:ahLst/>
            <a:cxnLst/>
            <a:rect l="l" t="t" r="r" b="b"/>
            <a:pathLst>
              <a:path w="1746504" h="1655064">
                <a:moveTo>
                  <a:pt x="0" y="1133856"/>
                </a:moveTo>
                <a:cubicBezTo>
                  <a:pt x="384048" y="1051560"/>
                  <a:pt x="731520" y="841248"/>
                  <a:pt x="978408" y="502920"/>
                </a:cubicBezTo>
                <a:cubicBezTo>
                  <a:pt x="1088136" y="347472"/>
                  <a:pt x="1170432" y="173736"/>
                  <a:pt x="1216152" y="0"/>
                </a:cubicBezTo>
                <a:lnTo>
                  <a:pt x="1746504" y="0"/>
                </a:lnTo>
                <a:cubicBezTo>
                  <a:pt x="1682496" y="274320"/>
                  <a:pt x="1563624" y="548640"/>
                  <a:pt x="1389888" y="795528"/>
                </a:cubicBezTo>
                <a:cubicBezTo>
                  <a:pt x="1042416" y="1271016"/>
                  <a:pt x="539496" y="1563624"/>
                  <a:pt x="0" y="1655064"/>
                </a:cubicBezTo>
                <a:lnTo>
                  <a:pt x="0" y="1133856"/>
                </a:ln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Ellipse 3 (Stroke)_#color-2050&amp;12745"/>
          <p:cNvSpPr/>
          <p:nvPr>
            <p:custDataLst>
              <p:tags r:id="rId13"/>
            </p:custDataLst>
          </p:nvPr>
        </p:nvSpPr>
        <p:spPr>
          <a:xfrm>
            <a:off x="11271250" y="5772785"/>
            <a:ext cx="918210" cy="1084580"/>
          </a:xfrm>
          <a:custGeom>
            <a:avLst/>
            <a:gdLst/>
            <a:ahLst/>
            <a:cxnLst/>
            <a:rect l="l" t="t" r="r" b="b"/>
            <a:pathLst>
              <a:path w="3236976" h="3822192">
                <a:moveTo>
                  <a:pt x="3236976" y="0"/>
                </a:moveTo>
                <a:cubicBezTo>
                  <a:pt x="1399032" y="301752"/>
                  <a:pt x="0" y="1901952"/>
                  <a:pt x="0" y="3822192"/>
                </a:cubicBezTo>
                <a:lnTo>
                  <a:pt x="512064" y="3822192"/>
                </a:lnTo>
                <a:cubicBezTo>
                  <a:pt x="512064" y="2176272"/>
                  <a:pt x="1682496" y="813816"/>
                  <a:pt x="3236976" y="512064"/>
                </a:cubicBezTo>
                <a:lnTo>
                  <a:pt x="3236976" y="0"/>
                </a:lnTo>
              </a:path>
            </a:pathLst>
          </a:custGeom>
          <a:solidFill>
            <a:schemeClr val="accent1">
              <a:alpha val="10000"/>
            </a:schemeClr>
          </a:solidFill>
        </p:spPr>
      </p:sp>
      <p:sp>
        <p:nvSpPr>
          <p:cNvPr id="10" name="Ellipse 4 (Stroke)_#color_$accent2_$accent2-2050&amp;12751"/>
          <p:cNvSpPr/>
          <p:nvPr>
            <p:custDataLst>
              <p:tags r:id="rId14"/>
            </p:custDataLst>
          </p:nvPr>
        </p:nvSpPr>
        <p:spPr>
          <a:xfrm>
            <a:off x="11429365" y="5772785"/>
            <a:ext cx="760095" cy="607060"/>
          </a:xfrm>
          <a:custGeom>
            <a:avLst/>
            <a:gdLst/>
            <a:ahLst/>
            <a:cxnLst/>
            <a:rect l="l" t="t" r="r" b="b"/>
            <a:pathLst>
              <a:path w="2679192" h="2139696">
                <a:moveTo>
                  <a:pt x="2679192" y="0"/>
                </a:moveTo>
                <a:lnTo>
                  <a:pt x="2679192" y="512064"/>
                </a:lnTo>
                <a:cubicBezTo>
                  <a:pt x="1746504" y="694944"/>
                  <a:pt x="960120" y="1252728"/>
                  <a:pt x="466344" y="2020824"/>
                </a:cubicBezTo>
                <a:cubicBezTo>
                  <a:pt x="393192" y="2139696"/>
                  <a:pt x="237744" y="2176272"/>
                  <a:pt x="118872" y="2103120"/>
                </a:cubicBezTo>
                <a:cubicBezTo>
                  <a:pt x="0" y="2020824"/>
                  <a:pt x="-36576" y="1865376"/>
                  <a:pt x="36576" y="1746504"/>
                </a:cubicBezTo>
                <a:cubicBezTo>
                  <a:pt x="621792" y="832104"/>
                  <a:pt x="1572768" y="182880"/>
                  <a:pt x="2679192" y="0"/>
                </a:cubicBezTo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70313">
                <a:schemeClr val="accent2">
                  <a:alpha val="0"/>
                </a:schemeClr>
              </a:gs>
            </a:gsLst>
            <a:lin ang="7467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tags" Target="../tags/tag9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9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4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9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tags" Target="../tags/tag9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9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98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9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0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10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66115" y="1456690"/>
            <a:ext cx="5429885" cy="2344420"/>
          </a:xfrm>
        </p:spPr>
        <p:txBody>
          <a:bodyPr>
            <a:normAutofit/>
          </a:bodyPr>
          <a:p>
            <a:r>
              <a:rPr lang="zh-CN" altLang="en-US" sz="2000"/>
              <a:t>通讯及资讯科技科</a:t>
            </a:r>
            <a:r>
              <a:rPr lang="en-US" altLang="zh-CN" sz="2000"/>
              <a:t> </a:t>
            </a:r>
            <a:r>
              <a:rPr lang="zh-CN" altLang="en-US" sz="2000"/>
              <a:t>校本评核（</a:t>
            </a:r>
            <a:r>
              <a:rPr lang="en-US" altLang="zh-CN" sz="2000"/>
              <a:t>2025</a:t>
            </a:r>
            <a:r>
              <a:rPr lang="zh-CN" altLang="en-US" sz="2000"/>
              <a:t>年）</a:t>
            </a:r>
            <a:br>
              <a:rPr lang="zh-CN" altLang="en-US" sz="2000"/>
            </a:br>
            <a:r>
              <a:rPr lang="zh-CN" altLang="en-US" sz="2000"/>
              <a:t>班别：</a:t>
            </a:r>
            <a:r>
              <a:rPr lang="en-US" altLang="zh-CN" sz="2000"/>
              <a:t>6B(23)</a:t>
            </a:r>
            <a:br>
              <a:rPr lang="en-US" altLang="zh-CN" sz="2000"/>
            </a:br>
            <a:r>
              <a:rPr lang="zh-CN" altLang="en-US" sz="2000"/>
              <a:t>卡牌游戏：斗地主</a:t>
            </a:r>
            <a:br>
              <a:rPr lang="zh-CN" altLang="en-US" sz="2000"/>
            </a:br>
            <a:r>
              <a:rPr lang="zh-CN" altLang="en-US" sz="2000"/>
              <a:t>在本次编程中，引用了</a:t>
            </a:r>
            <a:r>
              <a:rPr lang="en-US" altLang="zh-CN" sz="2000"/>
              <a:t>pygame</a:t>
            </a:r>
            <a:r>
              <a:rPr lang="zh-CN" altLang="en-US" sz="2000"/>
              <a:t>与</a:t>
            </a:r>
            <a:r>
              <a:rPr lang="en-US" altLang="zh-CN" sz="2000"/>
              <a:t>tkinter</a:t>
            </a:r>
            <a:r>
              <a:rPr lang="zh-CN" altLang="en-US" sz="2000"/>
              <a:t>方法。</a:t>
            </a:r>
            <a:br>
              <a:rPr lang="en-US" altLang="zh-CN" sz="2000"/>
            </a:br>
            <a:r>
              <a:rPr lang="zh-CN" altLang="en-US" sz="2000"/>
              <a:t>在开始之前请阅毕</a:t>
            </a:r>
            <a:r>
              <a:rPr lang="en-US" altLang="zh-CN" sz="2000"/>
              <a:t>Readme.txt</a:t>
            </a:r>
            <a:br>
              <a:rPr lang="en-US" altLang="zh-CN" sz="2000"/>
            </a:br>
            <a:r>
              <a:rPr lang="zh-CN" altLang="en-US" sz="2000"/>
              <a:t>，文件也已一并奉上。</a:t>
            </a:r>
            <a:br>
              <a:rPr lang="zh-CN" altLang="en-US" sz="2000"/>
            </a:br>
            <a:r>
              <a:rPr lang="zh-CN" altLang="en-US" sz="2000"/>
              <a:t>在</a:t>
            </a:r>
            <a:r>
              <a:rPr lang="en-US" altLang="zh-CN" sz="2000"/>
              <a:t>github</a:t>
            </a:r>
            <a:r>
              <a:rPr lang="zh-CN" altLang="en-US" sz="2000"/>
              <a:t>上面也是开源的，可自行查看。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汇报人：</a:t>
            </a:r>
            <a:r>
              <a:rPr lang="zh-CN" altLang="en-US">
                <a:sym typeface="+mn-ea"/>
              </a:rPr>
              <a:t>余耀昌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839710" y="4338955"/>
            <a:ext cx="3978910" cy="1978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dirty="0"/>
              <a:t>目标</a:t>
            </a:r>
            <a:r>
              <a:rPr lang="en-US" altLang="zh-CN" sz="2400" dirty="0"/>
              <a:t>1</a:t>
            </a:r>
            <a:r>
              <a:rPr lang="zh-CN" altLang="en-US" sz="2400" dirty="0"/>
              <a:t>：实现游戏背景</a:t>
            </a:r>
            <a:r>
              <a:rPr lang="zh-CN" altLang="en-US" sz="2400" dirty="0"/>
              <a:t>运算</a:t>
            </a:r>
            <a:endParaRPr lang="zh-CN" altLang="en-US" sz="2400" dirty="0"/>
          </a:p>
          <a:p>
            <a:pPr algn="l"/>
            <a:r>
              <a:rPr lang="zh-CN" altLang="en-US" sz="2400" dirty="0">
                <a:sym typeface="+mn-ea"/>
              </a:rPr>
              <a:t>目标</a:t>
            </a: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：实现用户图形</a:t>
            </a:r>
            <a:r>
              <a:rPr lang="zh-CN" altLang="en-US" sz="2400" dirty="0">
                <a:sym typeface="+mn-ea"/>
              </a:rPr>
              <a:t>界面</a:t>
            </a:r>
            <a:endParaRPr lang="zh-CN" altLang="en-US" sz="2400" dirty="0">
              <a:sym typeface="+mn-ea"/>
            </a:endParaRPr>
          </a:p>
          <a:p>
            <a:pPr algn="l"/>
            <a:r>
              <a:rPr lang="zh-CN" altLang="en-US" sz="2400" dirty="0">
                <a:sym typeface="+mn-ea"/>
              </a:rPr>
              <a:t>目标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：实现注册登入系统</a:t>
            </a:r>
            <a:endParaRPr lang="zh-CN" altLang="en-US" sz="2400" dirty="0">
              <a:sym typeface="+mn-ea"/>
            </a:endParaRPr>
          </a:p>
          <a:p>
            <a:pPr algn="l"/>
            <a:r>
              <a:rPr lang="zh-CN" altLang="en-US" sz="2400" dirty="0">
                <a:sym typeface="+mn-ea"/>
              </a:rPr>
              <a:t>目标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：实现用户交互互动</a:t>
            </a:r>
            <a:endParaRPr lang="zh-CN" altLang="en-US" sz="2400" dirty="0">
              <a:sym typeface="+mn-ea"/>
            </a:endParaRPr>
          </a:p>
          <a:p>
            <a:pPr algn="l"/>
            <a:r>
              <a:rPr lang="zh-CN" altLang="en-US" sz="2400" dirty="0">
                <a:sym typeface="+mn-ea"/>
              </a:rPr>
              <a:t>目标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：让玩家</a:t>
            </a:r>
            <a:r>
              <a:rPr lang="zh-CN" altLang="en-US" sz="2400" dirty="0">
                <a:sym typeface="+mn-ea"/>
              </a:rPr>
              <a:t>快乐</a:t>
            </a:r>
            <a:endParaRPr lang="zh-CN" altLang="en-US" sz="2400" dirty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0599578f8930b1ad9efd123e0184b9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4345"/>
            <a:ext cx="4253865" cy="3242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92175" y="35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menu_page.py</a:t>
            </a:r>
            <a:endParaRPr lang="en-US" altLang="zh-CN" dirty="0"/>
          </a:p>
        </p:txBody>
      </p:sp>
      <p:pic>
        <p:nvPicPr>
          <p:cNvPr id="14" name="图片 13" descr="76ba1d1300a0c11bb1a367853411b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6805"/>
            <a:ext cx="4128770" cy="3223895"/>
          </a:xfrm>
          <a:prstGeom prst="rect">
            <a:avLst/>
          </a:prstGeom>
        </p:spPr>
      </p:pic>
      <p:pic>
        <p:nvPicPr>
          <p:cNvPr id="15" name="图片 14" descr="0e423d736199dddfd6fa3ff6349834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865" y="290830"/>
            <a:ext cx="4722495" cy="3129280"/>
          </a:xfrm>
          <a:prstGeom prst="rect">
            <a:avLst/>
          </a:prstGeom>
        </p:spPr>
      </p:pic>
      <p:pic>
        <p:nvPicPr>
          <p:cNvPr id="16" name="图片 15" descr="72f9bed2887142eead61b00819077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770" y="3646805"/>
            <a:ext cx="5108575" cy="3256280"/>
          </a:xfrm>
          <a:prstGeom prst="rect">
            <a:avLst/>
          </a:prstGeom>
        </p:spPr>
      </p:pic>
      <p:pic>
        <p:nvPicPr>
          <p:cNvPr id="4" name="图片 3" descr="81b12abd8a65d5f255c9012a57d810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60" y="290830"/>
            <a:ext cx="3242945" cy="2705100"/>
          </a:xfrm>
          <a:prstGeom prst="rect">
            <a:avLst/>
          </a:prstGeom>
        </p:spPr>
      </p:pic>
      <p:pic>
        <p:nvPicPr>
          <p:cNvPr id="5" name="图片 4" descr="f27d880d68cb2a0b9e08f36f67e855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7345" y="3173095"/>
            <a:ext cx="2970530" cy="28149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95580" y="914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update.py</a:t>
            </a:r>
            <a:endParaRPr lang="en-US" altLang="zh-CN" dirty="0"/>
          </a:p>
        </p:txBody>
      </p:sp>
      <p:pic>
        <p:nvPicPr>
          <p:cNvPr id="7" name="图片 6" descr="96f748d072cf41965d434aa3a9583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521970"/>
            <a:ext cx="3522980" cy="2760345"/>
          </a:xfrm>
          <a:prstGeom prst="rect">
            <a:avLst/>
          </a:prstGeom>
        </p:spPr>
      </p:pic>
      <p:pic>
        <p:nvPicPr>
          <p:cNvPr id="8" name="图片 7" descr="b62b6c28520a63b1f9d66b49c68864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3282315"/>
            <a:ext cx="3699510" cy="2524125"/>
          </a:xfrm>
          <a:prstGeom prst="rect">
            <a:avLst/>
          </a:prstGeom>
        </p:spPr>
      </p:pic>
      <p:pic>
        <p:nvPicPr>
          <p:cNvPr id="9" name="图片 8" descr="1438ab87b4521857d8069ee2868e3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15" y="672465"/>
            <a:ext cx="7441565" cy="49650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19430" y="393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data.py</a:t>
            </a:r>
            <a:endParaRPr lang="en-US" altLang="zh-CN" dirty="0"/>
          </a:p>
        </p:txBody>
      </p:sp>
      <p:pic>
        <p:nvPicPr>
          <p:cNvPr id="4" name="图片 3" descr="5765430ebb7df1ad1ad2173b9103e5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710" y="118745"/>
            <a:ext cx="6692900" cy="6619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40335" y="11176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algorithm.py</a:t>
            </a:r>
            <a:endParaRPr lang="en-US" altLang="zh-CN" dirty="0"/>
          </a:p>
        </p:txBody>
      </p:sp>
      <p:pic>
        <p:nvPicPr>
          <p:cNvPr id="4" name="图片 3" descr="716a53164cf147733e294b1a2a360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4248150" cy="6377305"/>
          </a:xfrm>
          <a:prstGeom prst="rect">
            <a:avLst/>
          </a:prstGeom>
        </p:spPr>
      </p:pic>
      <p:pic>
        <p:nvPicPr>
          <p:cNvPr id="5" name="图片 4" descr="c9c0dcac8b5f70b62370a457a12dc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0"/>
            <a:ext cx="4096385" cy="4485005"/>
          </a:xfrm>
          <a:prstGeom prst="rect">
            <a:avLst/>
          </a:prstGeom>
        </p:spPr>
      </p:pic>
      <p:pic>
        <p:nvPicPr>
          <p:cNvPr id="6" name="图片 5" descr="1f74542085f9f1c552ebff4a551ea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535" y="0"/>
            <a:ext cx="3529330" cy="53803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eaed2615530e3b7241b387a728be88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505200" cy="2901315"/>
          </a:xfrm>
          <a:prstGeom prst="rect">
            <a:avLst/>
          </a:prstGeom>
        </p:spPr>
      </p:pic>
      <p:pic>
        <p:nvPicPr>
          <p:cNvPr id="4" name="图片 3" descr="62009484a16a46ee2f61978726033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9720"/>
            <a:ext cx="4178935" cy="4077335"/>
          </a:xfrm>
          <a:prstGeom prst="rect">
            <a:avLst/>
          </a:prstGeom>
        </p:spPr>
      </p:pic>
      <p:pic>
        <p:nvPicPr>
          <p:cNvPr id="5" name="图片 4" descr="f8505bef7dd28abe688a2980572a2b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935" y="0"/>
            <a:ext cx="3925570" cy="4488815"/>
          </a:xfrm>
          <a:prstGeom prst="rect">
            <a:avLst/>
          </a:prstGeom>
        </p:spPr>
      </p:pic>
      <p:pic>
        <p:nvPicPr>
          <p:cNvPr id="6" name="图片 5" descr="e20f45f81e8ef88243a21676583d0f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935" y="4431030"/>
            <a:ext cx="4529455" cy="2426970"/>
          </a:xfrm>
          <a:prstGeom prst="rect">
            <a:avLst/>
          </a:prstGeom>
        </p:spPr>
      </p:pic>
      <p:pic>
        <p:nvPicPr>
          <p:cNvPr id="7" name="图片 6" descr="2e30c546b8c0606ff67bcf3eeb9b5d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505" y="0"/>
            <a:ext cx="4110990" cy="46964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f8df4780d006017cf3049717b0d2a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568700" cy="5598160"/>
          </a:xfrm>
          <a:prstGeom prst="rect">
            <a:avLst/>
          </a:prstGeom>
        </p:spPr>
      </p:pic>
      <p:pic>
        <p:nvPicPr>
          <p:cNvPr id="4" name="图片 3" descr="812c307228f73d2caa81881a724c81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0"/>
            <a:ext cx="3975735" cy="3666490"/>
          </a:xfrm>
          <a:prstGeom prst="rect">
            <a:avLst/>
          </a:prstGeom>
        </p:spPr>
      </p:pic>
      <p:pic>
        <p:nvPicPr>
          <p:cNvPr id="5" name="图片 4" descr="5492ab761a62a91d98878024a90846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70" y="2159000"/>
            <a:ext cx="5116830" cy="4699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bb35a4f19fe348cc10f91fbe30f46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751580" cy="2982595"/>
          </a:xfrm>
          <a:prstGeom prst="rect">
            <a:avLst/>
          </a:prstGeom>
        </p:spPr>
      </p:pic>
      <p:pic>
        <p:nvPicPr>
          <p:cNvPr id="4" name="图片 3" descr="2f2a70998c1d62650289ada44e2f0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2982595"/>
            <a:ext cx="3750945" cy="1240790"/>
          </a:xfrm>
          <a:prstGeom prst="rect">
            <a:avLst/>
          </a:prstGeom>
        </p:spPr>
      </p:pic>
      <p:pic>
        <p:nvPicPr>
          <p:cNvPr id="5" name="图片 4" descr="6d7315ca138b19c13386b3a4619415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80" y="0"/>
            <a:ext cx="8460105" cy="5011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9cc6ce646e8e12df57f5135aaf096c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4540" cy="60972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31445" y="111760"/>
            <a:ext cx="1439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button.py</a:t>
            </a:r>
            <a:endParaRPr lang="en-US" altLang="zh-CN" dirty="0"/>
          </a:p>
        </p:txBody>
      </p:sp>
      <p:pic>
        <p:nvPicPr>
          <p:cNvPr id="4" name="图片 3" descr="2983c3880beb96b500c1fa7d950a1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0"/>
            <a:ext cx="7464425" cy="68497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74625" y="120015"/>
            <a:ext cx="246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inputbox.py</a:t>
            </a:r>
            <a:endParaRPr lang="en-US" altLang="zh-CN" dirty="0"/>
          </a:p>
        </p:txBody>
      </p:sp>
      <p:pic>
        <p:nvPicPr>
          <p:cNvPr id="4" name="图片 3" descr="c4c6cf31243ce5a31aabf5bbedaff1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0070" y="0"/>
            <a:ext cx="866584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46890" y="2648616"/>
            <a:ext cx="2658015" cy="1313212"/>
          </a:xfrm>
        </p:spPr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980430" y="733425"/>
            <a:ext cx="5913755" cy="6124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800" dirty="0"/>
              <a:t>     </a:t>
            </a:r>
            <a:r>
              <a:rPr lang="zh-CN" altLang="en-US" sz="2800" dirty="0"/>
              <a:t>目录</a:t>
            </a:r>
            <a:r>
              <a:rPr lang="en-US" altLang="zh-CN" sz="2800" dirty="0"/>
              <a:t>&amp;</a:t>
            </a:r>
            <a:r>
              <a:rPr lang="zh-CN" altLang="en-US" sz="2800" dirty="0"/>
              <a:t>游戏总览</a:t>
            </a:r>
            <a:endParaRPr lang="en-US" altLang="zh-CN" sz="2800" dirty="0"/>
          </a:p>
          <a:p>
            <a:pPr algn="l"/>
            <a:r>
              <a:rPr lang="en-US" altLang="zh-CN" sz="2800" dirty="0"/>
              <a:t>1.1</a:t>
            </a:r>
            <a:r>
              <a:rPr lang="zh-CN" altLang="en-US" sz="2800" dirty="0"/>
              <a:t>整体结构图</a:t>
            </a:r>
            <a:endParaRPr lang="zh-CN" altLang="en-US" sz="2800" dirty="0"/>
          </a:p>
          <a:p>
            <a:pPr algn="l"/>
            <a:r>
              <a:rPr lang="en-US" altLang="zh-CN" sz="2800" dirty="0"/>
              <a:t>1.2</a:t>
            </a:r>
            <a:r>
              <a:rPr lang="zh-CN" altLang="en-US" sz="2800" dirty="0"/>
              <a:t>结构</a:t>
            </a:r>
            <a:endParaRPr lang="en-US" altLang="zh-CN" sz="2800" dirty="0"/>
          </a:p>
          <a:p>
            <a:pPr algn="l"/>
            <a:r>
              <a:rPr lang="en-US" altLang="zh-CN" sz="2800" dirty="0"/>
              <a:t>1.3</a:t>
            </a:r>
            <a:r>
              <a:rPr lang="zh-CN" altLang="en-US" sz="2800" dirty="0"/>
              <a:t>框架好，发挥空间大</a:t>
            </a:r>
            <a:endParaRPr lang="zh-CN" altLang="en-US" sz="2800" dirty="0"/>
          </a:p>
          <a:p>
            <a:pPr indent="457200" algn="l"/>
            <a:r>
              <a:rPr lang="zh-CN" altLang="en-US" sz="2800" dirty="0"/>
              <a:t>按钮与输入框</a:t>
            </a:r>
            <a:endParaRPr lang="en-US" altLang="zh-CN" sz="2800" dirty="0"/>
          </a:p>
          <a:p>
            <a:pPr algn="l"/>
            <a:r>
              <a:rPr lang="en-US" altLang="zh-CN" sz="2800" dirty="0"/>
              <a:t>2.1 button</a:t>
            </a:r>
            <a:r>
              <a:rPr lang="zh-CN" altLang="en-US" sz="2800" dirty="0"/>
              <a:t>（按钮）</a:t>
            </a:r>
            <a:endParaRPr lang="en-US" altLang="zh-CN" sz="2800" dirty="0"/>
          </a:p>
          <a:p>
            <a:pPr algn="l"/>
            <a:r>
              <a:rPr lang="en-US" altLang="zh-CN" sz="2800" dirty="0"/>
              <a:t>2.2 inputbox</a:t>
            </a:r>
            <a:r>
              <a:rPr lang="zh-CN" altLang="en-US" sz="2800" dirty="0"/>
              <a:t>（输入框）</a:t>
            </a:r>
            <a:endParaRPr lang="en-US" altLang="zh-CN" sz="2800" dirty="0"/>
          </a:p>
          <a:p>
            <a:pPr algn="l"/>
            <a:r>
              <a:rPr lang="en-US" altLang="zh-CN" sz="2800" dirty="0"/>
              <a:t>2.3 </a:t>
            </a:r>
            <a:r>
              <a:rPr lang="zh-CN" altLang="en-US" sz="2800" dirty="0"/>
              <a:t>前两者结合组成登入注册系统</a:t>
            </a:r>
            <a:endParaRPr lang="zh-CN" altLang="en-US" sz="2800" dirty="0"/>
          </a:p>
          <a:p>
            <a:pPr indent="457200" algn="l"/>
            <a:r>
              <a:rPr lang="zh-CN" altLang="en-US" sz="2800" dirty="0"/>
              <a:t>主题</a:t>
            </a:r>
            <a:r>
              <a:rPr lang="en-US" altLang="zh-CN" sz="2800" dirty="0"/>
              <a:t>&amp;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pPr algn="l"/>
            <a:r>
              <a:rPr lang="en-US" altLang="zh-CN" sz="2800" dirty="0"/>
              <a:t>3.1</a:t>
            </a:r>
            <a:r>
              <a:rPr lang="zh-CN" altLang="en-US" sz="2800" dirty="0"/>
              <a:t>获取玩家讯息与卡牌</a:t>
            </a:r>
            <a:endParaRPr lang="en-US" altLang="zh-CN" sz="2800" dirty="0"/>
          </a:p>
          <a:p>
            <a:pPr algn="l"/>
            <a:r>
              <a:rPr lang="en-US" altLang="zh-CN" sz="2800" dirty="0"/>
              <a:t>3.2</a:t>
            </a:r>
            <a:r>
              <a:rPr lang="zh-CN" altLang="en-US" sz="2800" dirty="0">
                <a:sym typeface="+mn-ea"/>
              </a:rPr>
              <a:t>从登入到界面，再到游戏开始</a:t>
            </a:r>
            <a:endParaRPr lang="en-US" altLang="zh-CN" sz="2800" dirty="0"/>
          </a:p>
          <a:p>
            <a:pPr algn="l"/>
            <a:r>
              <a:rPr lang="en-US" altLang="zh-CN" sz="2800" dirty="0"/>
              <a:t>3.3</a:t>
            </a:r>
            <a:r>
              <a:rPr lang="zh-CN" altLang="en-US" sz="2800" dirty="0">
                <a:sym typeface="+mn-ea"/>
              </a:rPr>
              <a:t>算法运作</a:t>
            </a:r>
            <a:endParaRPr lang="en-US" altLang="zh-CN" sz="2800" dirty="0"/>
          </a:p>
          <a:p>
            <a:pPr algn="l"/>
            <a:r>
              <a:rPr lang="en-US" altLang="zh-CN" sz="2800" dirty="0"/>
              <a:t>4.1</a:t>
            </a:r>
            <a:r>
              <a:rPr lang="zh-CN" altLang="en-US" sz="2800" dirty="0"/>
              <a:t>底层文件</a:t>
            </a:r>
            <a:endParaRPr lang="zh-CN" altLang="en-US" sz="2800" dirty="0"/>
          </a:p>
          <a:p>
            <a:pPr indent="457200" algn="l"/>
            <a:r>
              <a:rPr lang="zh-CN" altLang="en-US" sz="2800" dirty="0"/>
              <a:t>感想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e59b5ab6766f3da40026b45cd7fcfc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8145" y="0"/>
            <a:ext cx="4772025" cy="2028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5270" y="314325"/>
            <a:ext cx="1412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bgdata.py</a:t>
            </a:r>
            <a:endParaRPr lang="en-US" altLang="zh-CN" dirty="0"/>
          </a:p>
        </p:txBody>
      </p:sp>
      <p:pic>
        <p:nvPicPr>
          <p:cNvPr id="5" name="图片 4" descr="5ea0997d9b725c917dcf6be70a545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55" y="0"/>
            <a:ext cx="206184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80680" y="1221740"/>
            <a:ext cx="197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player_info.json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439c8be6dd835ac1316cdb9764e6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612775"/>
            <a:ext cx="4041775" cy="2311400"/>
          </a:xfrm>
          <a:prstGeom prst="rect">
            <a:avLst/>
          </a:prstGeom>
        </p:spPr>
      </p:pic>
      <p:pic>
        <p:nvPicPr>
          <p:cNvPr id="4" name="图片 3" descr="107b82671d5d6a86954952d6453c8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365" y="612775"/>
            <a:ext cx="4028440" cy="2310765"/>
          </a:xfrm>
          <a:prstGeom prst="rect">
            <a:avLst/>
          </a:prstGeom>
        </p:spPr>
      </p:pic>
      <p:pic>
        <p:nvPicPr>
          <p:cNvPr id="5" name="图片 4" descr="ae827a732c5e989f8e53a2b45a91df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3068955"/>
            <a:ext cx="4041775" cy="2368550"/>
          </a:xfrm>
          <a:prstGeom prst="rect">
            <a:avLst/>
          </a:prstGeom>
        </p:spPr>
      </p:pic>
      <p:pic>
        <p:nvPicPr>
          <p:cNvPr id="6" name="图片 5" descr="4943ad13cf3193d30c080ab6f05c03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365" y="3068955"/>
            <a:ext cx="3970655" cy="2369185"/>
          </a:xfrm>
          <a:prstGeom prst="rect">
            <a:avLst/>
          </a:prstGeom>
        </p:spPr>
      </p:pic>
      <p:pic>
        <p:nvPicPr>
          <p:cNvPr id="7" name="图片 6" descr="70fcb788dc17a22d30328c8eea38aa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850" y="5437505"/>
            <a:ext cx="1929765" cy="11353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0040" y="612775"/>
            <a:ext cx="2444750" cy="1539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zh-CN" sz="8800" dirty="0">
                <a:ea typeface="SimSun" panose="02010600030101010101" pitchFamily="2" charset="-122"/>
              </a:rPr>
              <a:t>总览</a:t>
            </a:r>
            <a:endParaRPr lang="zh-CN" altLang="zh-CN" sz="8800" dirty="0">
              <a:ea typeface="SimSun" panose="0201060003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圆角矩形 14"/>
          <p:cNvSpPr/>
          <p:nvPr/>
        </p:nvSpPr>
        <p:spPr>
          <a:xfrm>
            <a:off x="6022975" y="3086735"/>
            <a:ext cx="3619500" cy="15462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86410" y="4107815"/>
            <a:ext cx="5126990" cy="1921510"/>
          </a:xfrm>
        </p:spPr>
        <p:txBody>
          <a:bodyPr>
            <a:normAutofit fontScale="90000" lnSpcReduction="20000"/>
          </a:bodyPr>
          <a:p>
            <a:r>
              <a:rPr lang="zh-CN" altLang="zh-CN">
                <a:ea typeface="SimSun" panose="02010600030101010101" pitchFamily="2" charset="-122"/>
              </a:rPr>
              <a:t>结构</a:t>
            </a:r>
            <a:r>
              <a:rPr lang="en-US" altLang="zh-CN">
                <a:ea typeface="SimSun" panose="02010600030101010101" pitchFamily="2" charset="-122"/>
              </a:rPr>
              <a:t>1.1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881620" y="739775"/>
            <a:ext cx="2252980" cy="41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startgame.py</a:t>
            </a:r>
            <a:endParaRPr lang="en-US" altLang="zh-CN"/>
          </a:p>
        </p:txBody>
      </p:sp>
      <p:cxnSp>
        <p:nvCxnSpPr>
          <p:cNvPr id="5" name="直接箭头连接符 4"/>
          <p:cNvCxnSpPr>
            <a:stCxn id="2" idx="2"/>
          </p:cNvCxnSpPr>
          <p:nvPr/>
        </p:nvCxnSpPr>
        <p:spPr>
          <a:xfrm flipH="1">
            <a:off x="9005570" y="1154430"/>
            <a:ext cx="2540" cy="36258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7710805" y="6254115"/>
            <a:ext cx="2252980" cy="41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bgdata.py</a:t>
            </a:r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7881620" y="1517015"/>
            <a:ext cx="2252980" cy="41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update.py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6375400" y="2294255"/>
            <a:ext cx="2252980" cy="41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menupage.py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8108950" y="1931670"/>
            <a:ext cx="2540" cy="36258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0029190" y="1931670"/>
            <a:ext cx="2540" cy="36258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9736455" y="2294255"/>
            <a:ext cx="2252980" cy="41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algorithm.py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6274435" y="3116580"/>
            <a:ext cx="1479550" cy="41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button.py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6274435" y="4107180"/>
            <a:ext cx="3259455" cy="41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sign_and_login_system.py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6274435" y="3611880"/>
            <a:ext cx="1834515" cy="41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inputbox.py</a:t>
            </a:r>
            <a:endParaRPr lang="en-US" altLang="zh-CN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8111490" y="2708910"/>
            <a:ext cx="2540" cy="36258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1"/>
            <a:endCxn id="12" idx="3"/>
          </p:cNvCxnSpPr>
          <p:nvPr/>
        </p:nvCxnSpPr>
        <p:spPr>
          <a:xfrm flipH="1">
            <a:off x="7753985" y="2501900"/>
            <a:ext cx="1982470" cy="822325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10299700" y="4651375"/>
            <a:ext cx="1233805" cy="41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data.py</a:t>
            </a:r>
            <a:endParaRPr lang="en-US" altLang="zh-CN"/>
          </a:p>
        </p:txBody>
      </p:sp>
      <p:cxnSp>
        <p:nvCxnSpPr>
          <p:cNvPr id="19" name="直接箭头连接符 18"/>
          <p:cNvCxnSpPr>
            <a:stCxn id="11" idx="2"/>
            <a:endCxn id="6" idx="0"/>
          </p:cNvCxnSpPr>
          <p:nvPr/>
        </p:nvCxnSpPr>
        <p:spPr>
          <a:xfrm flipH="1">
            <a:off x="8837295" y="2708910"/>
            <a:ext cx="2025650" cy="3545205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2"/>
            <a:endCxn id="18" idx="0"/>
          </p:cNvCxnSpPr>
          <p:nvPr/>
        </p:nvCxnSpPr>
        <p:spPr>
          <a:xfrm>
            <a:off x="10862945" y="2708910"/>
            <a:ext cx="53975" cy="1942465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2"/>
            <a:endCxn id="6" idx="1"/>
          </p:cNvCxnSpPr>
          <p:nvPr/>
        </p:nvCxnSpPr>
        <p:spPr>
          <a:xfrm>
            <a:off x="7501890" y="2708910"/>
            <a:ext cx="208915" cy="3752850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3"/>
            <a:endCxn id="18" idx="1"/>
          </p:cNvCxnSpPr>
          <p:nvPr/>
        </p:nvCxnSpPr>
        <p:spPr>
          <a:xfrm>
            <a:off x="8628380" y="2501900"/>
            <a:ext cx="1671320" cy="2357120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1.2 </a:t>
            </a:r>
            <a:r>
              <a:rPr lang="zh-CN" altLang="en-US"/>
              <a:t>如何</a:t>
            </a:r>
            <a:r>
              <a:rPr lang="zh-CN" altLang="en-US"/>
              <a:t>组成结构</a:t>
            </a:r>
            <a:endParaRPr lang="zh-CN" altLang="en-US"/>
          </a:p>
        </p:txBody>
      </p:sp>
      <p:pic>
        <p:nvPicPr>
          <p:cNvPr id="6" name="图片 5" descr="9fe22d382ed026e1db188538f041d72"/>
          <p:cNvPicPr>
            <a:picLocks noChangeAspect="1"/>
          </p:cNvPicPr>
          <p:nvPr/>
        </p:nvPicPr>
        <p:blipFill>
          <a:blip r:embed="rId1"/>
          <a:srcRect t="3225" r="74916" b="88210"/>
          <a:stretch>
            <a:fillRect/>
          </a:stretch>
        </p:blipFill>
        <p:spPr>
          <a:xfrm>
            <a:off x="4286250" y="360045"/>
            <a:ext cx="4716780" cy="1171575"/>
          </a:xfrm>
          <a:prstGeom prst="rect">
            <a:avLst/>
          </a:prstGeom>
        </p:spPr>
      </p:pic>
      <p:pic>
        <p:nvPicPr>
          <p:cNvPr id="7" name="图片 6" descr="3127506c1bd77fe70fcfb92b18323a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1795780"/>
            <a:ext cx="1809750" cy="838200"/>
          </a:xfrm>
          <a:prstGeom prst="rect">
            <a:avLst/>
          </a:prstGeom>
        </p:spPr>
      </p:pic>
      <p:pic>
        <p:nvPicPr>
          <p:cNvPr id="8" name="图片 7" descr="578e9ce8e72e6b15b7697ca6b78fa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795780"/>
            <a:ext cx="1943735" cy="83756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6886575" y="2033270"/>
            <a:ext cx="9525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86250" y="850900"/>
            <a:ext cx="4716780" cy="0"/>
          </a:xfrm>
          <a:prstGeom prst="line">
            <a:avLst/>
          </a:prstGeom>
          <a:ln w="31750" cap="rnd">
            <a:solidFill>
              <a:schemeClr val="accent1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135745" y="426720"/>
            <a:ext cx="2825750" cy="1837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203690" y="482600"/>
            <a:ext cx="2918460" cy="240728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600"/>
              <a:t>链式档案结构（</a:t>
            </a:r>
            <a:r>
              <a:rPr lang="en-US" altLang="zh-CN" sz="1600"/>
              <a:t>Linked File Structure</a:t>
            </a:r>
            <a:r>
              <a:rPr lang="zh-CN" altLang="en-US" sz="1600"/>
              <a:t>）在编程中是一种常见的数据组织方式，其核心概念是通过链表（或类似的链式结构）将档案彼此链接起来。这种结构在特定的</a:t>
            </a:r>
            <a:r>
              <a:rPr lang="zh-CN" altLang="en-US" sz="1600"/>
              <a:t>编程环境中具有独特的优势，但也有其局限性。但是相比其他结构，</a:t>
            </a:r>
            <a:r>
              <a:rPr lang="zh-CN" altLang="en-US" sz="1600"/>
              <a:t>自由度明显更高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222250" y="11855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简简单单一句</a:t>
            </a:r>
            <a:r>
              <a:rPr lang="en-US" altLang="zh-CN" dirty="0"/>
              <a:t>import</a:t>
            </a:r>
            <a:r>
              <a:rPr lang="zh-CN" altLang="en-US" dirty="0"/>
              <a:t>便是两个档案的</a:t>
            </a:r>
            <a:r>
              <a:rPr lang="zh-CN" altLang="en-US" dirty="0"/>
              <a:t>桥梁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22250" y="1830705"/>
            <a:ext cx="4064000" cy="2677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en-US" altLang="zh-CN" sz="2200" b="1"/>
              <a:t>1.3 </a:t>
            </a:r>
            <a:r>
              <a:rPr lang="zh-CN" altLang="en-US" sz="2200" b="1"/>
              <a:t>使用链式档案结构的原因</a:t>
            </a:r>
            <a:endParaRPr lang="zh-CN" altLang="en-US" sz="2200" b="1"/>
          </a:p>
          <a:p>
            <a:pPr indent="0">
              <a:buNone/>
            </a:pPr>
            <a:r>
              <a:rPr lang="zh-CN" altLang="en-US" sz="1600"/>
              <a:t>动态分配存储空间</a:t>
            </a:r>
            <a:endParaRPr lang="zh-CN" altLang="en-US" sz="1600"/>
          </a:p>
          <a:p>
            <a:pPr lvl="1">
              <a:buFont typeface="Arial" panose="020B0604020202020204"/>
              <a:buChar char="◦"/>
            </a:pPr>
            <a:r>
              <a:rPr lang="zh-CN" altLang="en-US" sz="1600"/>
              <a:t>链式结构允许动态分配存储空间，而不需要事先确定数据的大小。每个数据块通过指针链接到下一个块，可以根据需要动态扩展或缩减存储空间。</a:t>
            </a:r>
            <a:endParaRPr lang="zh-CN" altLang="en-US" sz="1600"/>
          </a:p>
          <a:p>
            <a:pPr lvl="1" indent="0">
              <a:buFont typeface="Arial" panose="020B0604020202020204"/>
              <a:buNone/>
            </a:pPr>
            <a:r>
              <a:rPr lang="zh-CN" altLang="en-US" sz="1600"/>
              <a:t>这在文件系统中尤其重要，因为文件大小可能会随着时间增长或缩小。</a:t>
            </a:r>
            <a:endParaRPr lang="zh-CN" altLang="en-US" sz="1600"/>
          </a:p>
          <a:p>
            <a:pPr lvl="1" indent="0">
              <a:buFont typeface="Arial" panose="020B0604020202020204"/>
              <a:buNone/>
            </a:pPr>
            <a:endParaRPr lang="zh-CN" altLang="en-US" sz="1600"/>
          </a:p>
        </p:txBody>
      </p:sp>
      <p:sp>
        <p:nvSpPr>
          <p:cNvPr id="16" name="文本框 15"/>
          <p:cNvSpPr txBox="1"/>
          <p:nvPr/>
        </p:nvSpPr>
        <p:spPr>
          <a:xfrm>
            <a:off x="222250" y="4303395"/>
            <a:ext cx="573214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/>
              <a:t>避免空间浪费</a:t>
            </a:r>
            <a:endParaRPr lang="zh-CN" altLang="en-US" sz="1600"/>
          </a:p>
          <a:p>
            <a:pPr indent="457200"/>
            <a:r>
              <a:rPr lang="zh-CN" altLang="en-US" sz="1600"/>
              <a:t>链式结构避免了需要连续存储的限制。数据块可以分散存</a:t>
            </a:r>
            <a:endParaRPr lang="zh-CN" altLang="en-US" sz="1600"/>
          </a:p>
          <a:p>
            <a:pPr indent="457200"/>
            <a:r>
              <a:rPr lang="zh-CN" altLang="en-US" sz="1600"/>
              <a:t>储在不同的内存或磁盘位置上，不必预留一大块连续空间，</a:t>
            </a:r>
            <a:endParaRPr lang="zh-CN" altLang="en-US" sz="1600"/>
          </a:p>
          <a:p>
            <a:pPr indent="457200"/>
            <a:r>
              <a:rPr lang="zh-CN" altLang="en-US" sz="1600"/>
              <a:t>从而减少了空间浪费。这在存储碎片化严重的系统中尤为</a:t>
            </a:r>
            <a:endParaRPr lang="zh-CN" altLang="en-US" sz="1600"/>
          </a:p>
          <a:p>
            <a:pPr indent="457200"/>
            <a:r>
              <a:rPr lang="zh-CN" altLang="en-US" sz="1600"/>
              <a:t>有效。</a:t>
            </a:r>
            <a:endParaRPr lang="zh-CN" altLang="en-US" sz="1600"/>
          </a:p>
        </p:txBody>
      </p:sp>
      <p:sp>
        <p:nvSpPr>
          <p:cNvPr id="17" name="文本框 16"/>
          <p:cNvSpPr txBox="1"/>
          <p:nvPr/>
        </p:nvSpPr>
        <p:spPr>
          <a:xfrm>
            <a:off x="222250" y="5598478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易于插入和删除</a:t>
            </a:r>
            <a:endParaRPr lang="zh-CN" altLang="en-US" sz="1600"/>
          </a:p>
          <a:p>
            <a:pPr indent="457200">
              <a:buFont typeface="Arial" panose="020B0604020202020204"/>
              <a:buNone/>
            </a:pPr>
            <a:r>
              <a:rPr lang="zh-CN" altLang="en-US" sz="1600"/>
              <a:t>在链式结构中，插入和删除操作只需要更新指针，</a:t>
            </a:r>
            <a:endParaRPr lang="zh-CN" altLang="en-US" sz="1600"/>
          </a:p>
          <a:p>
            <a:pPr indent="457200">
              <a:buFont typeface="Arial" panose="020B0604020202020204"/>
              <a:buNone/>
            </a:pPr>
            <a:r>
              <a:rPr lang="zh-CN" altLang="en-US" sz="1600"/>
              <a:t>而不需要移动大量数据块。这种灵活性在处理动</a:t>
            </a:r>
            <a:endParaRPr lang="zh-CN" altLang="en-US" sz="1600"/>
          </a:p>
          <a:p>
            <a:pPr indent="457200">
              <a:buFont typeface="Arial" panose="020B0604020202020204"/>
              <a:buNone/>
            </a:pPr>
            <a:r>
              <a:rPr lang="zh-CN" altLang="en-US" sz="1600"/>
              <a:t>态数据时非常有用，比如日志文件或数据库记录。</a:t>
            </a:r>
            <a:endParaRPr lang="zh-CN" altLang="en-US" sz="1600"/>
          </a:p>
        </p:txBody>
      </p:sp>
      <p:sp>
        <p:nvSpPr>
          <p:cNvPr id="18" name="文本框 17"/>
          <p:cNvSpPr txBox="1"/>
          <p:nvPr/>
        </p:nvSpPr>
        <p:spPr>
          <a:xfrm>
            <a:off x="4286250" y="2873693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支持扩展文件系统功能</a:t>
            </a:r>
            <a:endParaRPr lang="zh-CN" altLang="en-US" sz="1600"/>
          </a:p>
          <a:p>
            <a:pPr indent="457200">
              <a:buFont typeface="Arial" panose="020B0604020202020204"/>
              <a:buNone/>
            </a:pPr>
            <a:r>
              <a:rPr lang="zh-CN" altLang="en-US" sz="1600"/>
              <a:t>在文件系统中，链式结构可以支持顺序读取，也</a:t>
            </a:r>
            <a:endParaRPr lang="zh-CN" altLang="en-US" sz="1600"/>
          </a:p>
          <a:p>
            <a:pPr indent="457200">
              <a:buFont typeface="Arial" panose="020B0604020202020204"/>
              <a:buNone/>
            </a:pPr>
            <a:r>
              <a:rPr lang="zh-CN" altLang="en-US" sz="1600"/>
              <a:t>可以根据需要扩展其他功能，比如随机访问（尽</a:t>
            </a:r>
            <a:endParaRPr lang="zh-CN" altLang="en-US" sz="1600"/>
          </a:p>
          <a:p>
            <a:pPr indent="457200">
              <a:buFont typeface="Arial" panose="020B0604020202020204"/>
              <a:buNone/>
            </a:pPr>
            <a:r>
              <a:rPr lang="zh-CN" altLang="en-US" sz="1600"/>
              <a:t>管效率较低）。这种灵活性使其成为许多文件系</a:t>
            </a:r>
            <a:endParaRPr lang="zh-CN" altLang="en-US" sz="1600"/>
          </a:p>
          <a:p>
            <a:pPr indent="457200">
              <a:buFont typeface="Arial" panose="020B0604020202020204"/>
              <a:buNone/>
            </a:pPr>
            <a:r>
              <a:rPr lang="zh-CN" altLang="en-US" sz="1600"/>
              <a:t>统的基础。</a:t>
            </a:r>
            <a:endParaRPr lang="zh-CN" altLang="en-US" sz="1600"/>
          </a:p>
        </p:txBody>
      </p:sp>
      <p:sp>
        <p:nvSpPr>
          <p:cNvPr id="19" name="文本框 18"/>
          <p:cNvSpPr txBox="1"/>
          <p:nvPr/>
        </p:nvSpPr>
        <p:spPr>
          <a:xfrm>
            <a:off x="6020435" y="4805680"/>
            <a:ext cx="5746115" cy="15684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/>
              <a:t>实现简单</a:t>
            </a:r>
            <a:endParaRPr lang="zh-CN" altLang="en-US" sz="2400"/>
          </a:p>
          <a:p>
            <a:pPr indent="457200">
              <a:buFont typeface="Arial" panose="020B0604020202020204"/>
              <a:buNone/>
            </a:pPr>
            <a:r>
              <a:rPr lang="zh-CN" altLang="en-US" sz="2400"/>
              <a:t>链式结构概念简单，易于实现，尤其</a:t>
            </a:r>
            <a:r>
              <a:rPr lang="en-US" altLang="zh-CN" sz="2400"/>
              <a:t>	</a:t>
            </a:r>
            <a:endParaRPr lang="en-US" altLang="zh-CN" sz="2400"/>
          </a:p>
          <a:p>
            <a:pPr indent="457200">
              <a:buFont typeface="Arial" panose="020B0604020202020204"/>
              <a:buNone/>
            </a:pPr>
            <a:r>
              <a:rPr lang="zh-CN" altLang="en-US" sz="2400"/>
              <a:t>是在早期的计算机系统中，是存储和</a:t>
            </a:r>
            <a:endParaRPr lang="zh-CN" altLang="en-US" sz="2400"/>
          </a:p>
          <a:p>
            <a:pPr indent="457200">
              <a:buFont typeface="Arial" panose="020B0604020202020204"/>
              <a:buNone/>
            </a:pPr>
            <a:r>
              <a:rPr lang="zh-CN" altLang="en-US" sz="2400"/>
              <a:t>管理文件的实用选择。</a:t>
            </a:r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6080125" y="4436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主要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3060" y="-45"/>
            <a:ext cx="10800000" cy="720000"/>
          </a:xfrm>
        </p:spPr>
        <p:txBody>
          <a:bodyPr/>
          <a:p>
            <a:r>
              <a:rPr lang="zh-CN" altLang="en-US"/>
              <a:t>按钮与</a:t>
            </a:r>
            <a:r>
              <a:rPr lang="zh-CN" altLang="en-US"/>
              <a:t>输入框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3060" y="720090"/>
            <a:ext cx="11346815" cy="5777230"/>
          </a:xfrm>
          <a:prstGeom prst="rect">
            <a:avLst/>
          </a:prstGeom>
        </p:spPr>
        <p:txBody>
          <a:bodyPr>
            <a:noAutofit/>
          </a:bodyPr>
          <a:p>
            <a:pPr>
              <a:spcAft>
                <a:spcPct val="60000"/>
              </a:spcAft>
            </a:pPr>
            <a:r>
              <a:rPr lang="en-US" altLang="zh-CN" sz="2200" b="1"/>
              <a:t>1. </a:t>
            </a:r>
            <a:r>
              <a:rPr lang="zh-CN" altLang="en-US" sz="2200" b="1"/>
              <a:t>灵活性与可定制性</a:t>
            </a:r>
            <a:endParaRPr lang="zh-CN" altLang="en-US" sz="2200" b="1"/>
          </a:p>
          <a:p>
            <a:r>
              <a:rPr lang="en-US" altLang="zh-CN" sz="1600"/>
              <a:t>Pygame </a:t>
            </a:r>
            <a:r>
              <a:rPr lang="zh-CN" altLang="en-US" sz="1600"/>
              <a:t>是一个低级别的游戏开发库，其主要功能是控制游戏的图形、输入、音频和事件循环。虽然它没有原生的 </a:t>
            </a:r>
            <a:r>
              <a:rPr lang="en-US" altLang="zh-CN" sz="1600"/>
              <a:t>GUI </a:t>
            </a:r>
            <a:r>
              <a:rPr lang="zh-CN" altLang="en-US" sz="1600"/>
              <a:t>控件，但这也赋予了开发者极大的自由度和灵活性：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完全自定义设计：开发者可以自由定义输入框的外观，包括字体、大小、颜色、边框、背景等，以适配游戏的艺术风格或主题。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功能扩展：可以为输入框添加额外的功能，例如动态效果（闪烁光标、渐变动画）、字符限制（密码输入）、实时验证（如邮箱格式检测）等。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集成性高：自定义输入框可以无缝嵌入到游戏的界面中，与 </a:t>
            </a:r>
            <a:r>
              <a:rPr lang="en-US" altLang="zh-CN" sz="1600"/>
              <a:t>Pygame </a:t>
            </a:r>
            <a:r>
              <a:rPr lang="zh-CN" altLang="en-US" sz="1600"/>
              <a:t>的其他元素（如按钮、图像）紧密结合。</a:t>
            </a:r>
            <a:endParaRPr lang="zh-CN" altLang="en-US" sz="1600"/>
          </a:p>
          <a:p>
            <a:pPr>
              <a:spcAft>
                <a:spcPct val="60000"/>
              </a:spcAft>
            </a:pPr>
            <a:r>
              <a:rPr lang="en-US" altLang="zh-CN" sz="2200" b="1"/>
              <a:t>2. </a:t>
            </a:r>
            <a:r>
              <a:rPr lang="zh-CN" altLang="en-US" sz="2200" b="1"/>
              <a:t>简单易用</a:t>
            </a:r>
            <a:endParaRPr lang="zh-CN" altLang="en-US" sz="2200" b="1"/>
          </a:p>
          <a:p>
            <a:r>
              <a:rPr lang="zh-CN" altLang="en-US" sz="1600"/>
              <a:t>尽管需要手动实现或借助第三方库，</a:t>
            </a:r>
            <a:r>
              <a:rPr lang="en-US" altLang="zh-CN" sz="1600"/>
              <a:t>Pygame </a:t>
            </a:r>
            <a:r>
              <a:rPr lang="zh-CN" altLang="en-US" sz="1600"/>
              <a:t>的事件机制和简单的 </a:t>
            </a:r>
            <a:r>
              <a:rPr lang="en-US" altLang="zh-CN" sz="1600"/>
              <a:t>API </a:t>
            </a:r>
            <a:r>
              <a:rPr lang="zh-CN" altLang="en-US" sz="1600"/>
              <a:t>使得创建输入框变得相对容易：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事件驱动的输入处理：通过监听 </a:t>
            </a:r>
            <a:r>
              <a:rPr lang="en-US" altLang="zh-CN" sz="1600"/>
              <a:t>Pygame </a:t>
            </a:r>
            <a:r>
              <a:rPr lang="zh-CN" altLang="en-US" sz="1600"/>
              <a:t>的 </a:t>
            </a:r>
            <a:r>
              <a:rPr lang="en-US" altLang="zh-CN" sz="1600"/>
              <a:t>KEYDOWN </a:t>
            </a:r>
            <a:r>
              <a:rPr lang="zh-CN" altLang="en-US" sz="1600"/>
              <a:t>和 </a:t>
            </a:r>
            <a:r>
              <a:rPr lang="en-US" altLang="zh-CN" sz="1600"/>
              <a:t>KEYUP </a:t>
            </a:r>
            <a:r>
              <a:rPr lang="zh-CN" altLang="en-US" sz="1600"/>
              <a:t>事件，可以轻松捕获用户的键盘输入。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实时更新：输入框的内容可以在游戏主循环内实时更新，保持与用户交互的动态性。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轻量化：相比完整的 </a:t>
            </a:r>
            <a:r>
              <a:rPr lang="en-US" altLang="zh-CN" sz="1600"/>
              <a:t>GUI </a:t>
            </a:r>
            <a:r>
              <a:rPr lang="zh-CN" altLang="en-US" sz="1600"/>
              <a:t>框架（如 </a:t>
            </a:r>
            <a:r>
              <a:rPr lang="en-US" altLang="zh-CN" sz="1600"/>
              <a:t>Tkinter </a:t>
            </a:r>
            <a:r>
              <a:rPr lang="zh-CN" altLang="en-US" sz="1600"/>
              <a:t>或 </a:t>
            </a:r>
            <a:r>
              <a:rPr lang="en-US" altLang="zh-CN" sz="1600"/>
              <a:t>PyQt</a:t>
            </a:r>
            <a:r>
              <a:rPr lang="zh-CN" altLang="en-US" sz="1600"/>
              <a:t>），</a:t>
            </a:r>
            <a:r>
              <a:rPr lang="en-US" altLang="zh-CN" sz="1600"/>
              <a:t>Pygame </a:t>
            </a:r>
            <a:r>
              <a:rPr lang="zh-CN" altLang="en-US" sz="1600"/>
              <a:t>的输入框实现较为轻量，不会增加额外的复杂性。</a:t>
            </a:r>
            <a:endParaRPr lang="zh-CN" altLang="en-US" sz="1600"/>
          </a:p>
          <a:p>
            <a:pPr>
              <a:spcAft>
                <a:spcPct val="60000"/>
              </a:spcAft>
            </a:pPr>
            <a:r>
              <a:rPr lang="en-US" altLang="zh-CN" sz="2200" b="1"/>
              <a:t>3. </a:t>
            </a:r>
            <a:r>
              <a:rPr lang="zh-CN" altLang="en-US" sz="2200" b="1"/>
              <a:t>适用于游戏和交互程序</a:t>
            </a:r>
            <a:endParaRPr lang="zh-CN" altLang="en-US" sz="2200" b="1"/>
          </a:p>
          <a:p>
            <a:r>
              <a:rPr lang="en-US" altLang="zh-CN" sz="1600"/>
              <a:t>Pygame </a:t>
            </a:r>
            <a:r>
              <a:rPr lang="zh-CN" altLang="en-US" sz="1600"/>
              <a:t>输入框的主要优势在于它专为游戏和交互式应用设计，能够很好地满足这些场景中的需求：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用户登录或命名：在游戏中，输入框通常用于玩家输入用户名、密码或其他登录信息。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游戏内互动：在文字冒险类游戏或需要用户输入答案的谜题中，输入框可以作为重要的交互工具。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聊天功能：多人游戏中，输入框可以用作聊天窗口，允许玩家发送消息。</a:t>
            </a:r>
            <a:endParaRPr lang="zh-CN" altLang="en-US" sz="1600"/>
          </a:p>
          <a:p>
            <a:pPr indent="0">
              <a:buFont typeface="Arial" panose="020B0604020202020204"/>
              <a:buNone/>
            </a:pPr>
            <a:r>
              <a:rPr lang="zh-CN" altLang="en-US" sz="1600"/>
              <a:t>简化的输入环境：在游戏氛围中，输入框通常需要更简单直观的界面，而 </a:t>
            </a:r>
            <a:r>
              <a:rPr lang="en-US" altLang="zh-CN" sz="1600"/>
              <a:t>Pygame </a:t>
            </a:r>
            <a:r>
              <a:rPr lang="zh-CN" altLang="en-US" sz="1600"/>
              <a:t>的自定义能力可以轻松实现这一点。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1260" y="236220"/>
            <a:ext cx="4813935" cy="403860"/>
          </a:xfrm>
        </p:spPr>
        <p:txBody>
          <a:bodyPr>
            <a:normAutofit fontScale="90000"/>
          </a:bodyPr>
          <a:p>
            <a:r>
              <a:rPr lang="en-US" altLang="zh-CN"/>
              <a:t>2.1</a:t>
            </a:r>
            <a:r>
              <a:rPr lang="en-US" altLang="zh-CN"/>
              <a:t>button</a:t>
            </a:r>
            <a:endParaRPr lang="en-US" altLang="zh-CN"/>
          </a:p>
        </p:txBody>
      </p:sp>
      <p:pic>
        <p:nvPicPr>
          <p:cNvPr id="4" name="图片 3" descr="2983c3880beb96b500c1fa7d950a1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846955" cy="4448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12360" y="822960"/>
            <a:ext cx="5205730" cy="825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dirty="0"/>
              <a:t>这些就是我的</a:t>
            </a:r>
            <a:r>
              <a:rPr lang="en-US" altLang="zh-CN" dirty="0"/>
              <a:t>button</a:t>
            </a:r>
            <a:r>
              <a:rPr lang="zh-CN" altLang="en-US" dirty="0"/>
              <a:t>代码，为了能直观感受到</a:t>
            </a:r>
            <a:r>
              <a:rPr lang="en-US" altLang="zh-CN" dirty="0"/>
              <a:t>gui</a:t>
            </a:r>
            <a:endParaRPr lang="zh-CN" altLang="en-US" dirty="0"/>
          </a:p>
        </p:txBody>
      </p:sp>
      <p:sp>
        <p:nvSpPr>
          <p:cNvPr id="6" name="标题 2"/>
          <p:cNvSpPr>
            <a:spLocks noGrp="1"/>
          </p:cNvSpPr>
          <p:nvPr/>
        </p:nvSpPr>
        <p:spPr>
          <a:xfrm>
            <a:off x="356870" y="4606290"/>
            <a:ext cx="2532380" cy="68199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2.2</a:t>
            </a:r>
            <a:r>
              <a:rPr lang="en-US" altLang="zh-CN"/>
              <a:t>inputbox</a:t>
            </a:r>
            <a:endParaRPr lang="en-US" altLang="zh-CN"/>
          </a:p>
        </p:txBody>
      </p:sp>
      <p:pic>
        <p:nvPicPr>
          <p:cNvPr id="7" name="图片 6" descr="c4c6cf31243ce5a31aabf5bbedaff1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55" y="1711960"/>
            <a:ext cx="6501130" cy="51460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2.3 </a:t>
            </a:r>
            <a:r>
              <a:rPr lang="zh-CN" altLang="en-US"/>
              <a:t>前两者合成登入</a:t>
            </a:r>
            <a:r>
              <a:rPr lang="zh-CN" altLang="en-US"/>
              <a:t>画面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9fe22d382ed026e1db188538f041d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" y="661035"/>
            <a:ext cx="8126095" cy="59093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655" y="76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startgame.py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TYPE" val="a"/>
  <p:tag name="KSO_WM_UNIT_INDEX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5"/>
  <p:tag name="KSO_WM_TEMPLATE_CATEGORY" val="custom"/>
  <p:tag name="KSO_WM_TEMPLATE_INDEX" val="20233105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105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105"/>
  <p:tag name="KSO_WM_TEMPLATE_THUMBS_INDEX" val="1、9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105_1*a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PRESET_TEXT" val="单击此处添加文档标题内容"/>
  <p:tag name="KSO_WM_UNIT_TEXT_TYPE" val="1"/>
</p:tagLst>
</file>

<file path=ppt/tags/tag82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105_1*f*4"/>
  <p:tag name="KSO_WM_TEMPLATE_CATEGORY" val="custom"/>
  <p:tag name="KSO_WM_TEMPLATE_INDEX" val="20233105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SLIDE_ID" val="custom20233105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105"/>
  <p:tag name="KSO_WM_SLIDE_LAYOUT" val="a_f"/>
  <p:tag name="KSO_WM_SLIDE_LAYOUT_CNT" val="1_1"/>
  <p:tag name="KSO_WM_SLIDE_TYPE" val="title"/>
  <p:tag name="KSO_WM_SLIDE_SUBTYPE" val="pureTxt"/>
  <p:tag name="KSO_WM_TEMPLATE_THUMBS_INDEX" val="1、9"/>
  <p:tag name="KSO_WM_SLIDE_THEME_ID" val="3321202"/>
  <p:tag name="KSO_WM_SLIDE_THEME_NAME" val="紫色半圆线条极简风主题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33105"/>
</p:tagLst>
</file>

<file path=ppt/theme/theme1.xml><?xml version="1.0" encoding="utf-8"?>
<a:theme xmlns:a="http://schemas.openxmlformats.org/drawingml/2006/main" name="Office 主题​​">
  <a:themeElements>
    <a:clrScheme name="自定义 85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776CFD"/>
      </a:accent1>
      <a:accent2>
        <a:srgbClr val="5D95F1"/>
      </a:accent2>
      <a:accent3>
        <a:srgbClr val="655BE6"/>
      </a:accent3>
      <a:accent4>
        <a:srgbClr val="6C95FD"/>
      </a:accent4>
      <a:accent5>
        <a:srgbClr val="64DCBF"/>
      </a:accent5>
      <a:accent6>
        <a:srgbClr val="33C2FF"/>
      </a:accent6>
      <a:hlink>
        <a:srgbClr val="658BD5"/>
      </a:hlink>
      <a:folHlink>
        <a:srgbClr val="A16AA5"/>
      </a:folHlink>
    </a:clrScheme>
    <a:fontScheme name="自定义 3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1860</Words>
  <Application>WPS 演示</Application>
  <PresentationFormat>宽屏</PresentationFormat>
  <Paragraphs>130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SimSun</vt:lpstr>
      <vt:lpstr>Wingdings</vt:lpstr>
      <vt:lpstr>Microsoft YaHei</vt:lpstr>
      <vt:lpstr>Arial Unicode MS</vt:lpstr>
      <vt:lpstr>Calibri</vt:lpstr>
      <vt:lpstr>新細明體</vt:lpstr>
      <vt:lpstr>Arial</vt:lpstr>
      <vt:lpstr>Office 主题​​</vt:lpstr>
      <vt:lpstr>通讯及资讯科技科 校本评核（2025年） 班别：6B(23) 卡牌游戏：斗地主 在本次编程中，引用了pygame与tkinter方法。 在开始之前请阅毕Readme.txt ，文件也已一并奉上。 在github上面也是开源的，可自行查看。</vt:lpstr>
      <vt:lpstr>目录</vt:lpstr>
      <vt:lpstr>PowerPoint 演示文稿</vt:lpstr>
      <vt:lpstr>PowerPoint 演示文稿</vt:lpstr>
      <vt:lpstr>PowerPoint 演示文稿</vt:lpstr>
      <vt:lpstr>PowerPoint 演示文稿</vt:lpstr>
      <vt:lpstr>2.1button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.</cp:lastModifiedBy>
  <cp:revision>230</cp:revision>
  <dcterms:created xsi:type="dcterms:W3CDTF">2019-06-19T02:08:00Z</dcterms:created>
  <dcterms:modified xsi:type="dcterms:W3CDTF">2025-01-19T16:14:07Z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90C55A63278846B0821A49F71F0FE94A_11</vt:lpwstr>
  </property>
</Properties>
</file>